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8" r:id="rId1"/>
  </p:sldMasterIdLst>
  <p:notesMasterIdLst>
    <p:notesMasterId r:id="rId32"/>
  </p:notesMasterIdLst>
  <p:handoutMasterIdLst>
    <p:handoutMasterId r:id="rId33"/>
  </p:handoutMasterIdLst>
  <p:sldIdLst>
    <p:sldId id="309" r:id="rId2"/>
    <p:sldId id="257" r:id="rId3"/>
    <p:sldId id="359" r:id="rId4"/>
    <p:sldId id="262" r:id="rId5"/>
    <p:sldId id="258" r:id="rId6"/>
    <p:sldId id="347" r:id="rId7"/>
    <p:sldId id="384" r:id="rId8"/>
    <p:sldId id="386" r:id="rId9"/>
    <p:sldId id="388" r:id="rId10"/>
    <p:sldId id="378" r:id="rId11"/>
    <p:sldId id="376" r:id="rId12"/>
    <p:sldId id="350" r:id="rId13"/>
    <p:sldId id="352" r:id="rId14"/>
    <p:sldId id="353" r:id="rId15"/>
    <p:sldId id="354" r:id="rId16"/>
    <p:sldId id="355" r:id="rId17"/>
    <p:sldId id="356" r:id="rId18"/>
    <p:sldId id="357" r:id="rId19"/>
    <p:sldId id="358" r:id="rId20"/>
    <p:sldId id="389" r:id="rId21"/>
    <p:sldId id="362" r:id="rId22"/>
    <p:sldId id="364" r:id="rId23"/>
    <p:sldId id="365" r:id="rId24"/>
    <p:sldId id="367" r:id="rId25"/>
    <p:sldId id="369" r:id="rId26"/>
    <p:sldId id="372" r:id="rId27"/>
    <p:sldId id="393" r:id="rId28"/>
    <p:sldId id="370" r:id="rId29"/>
    <p:sldId id="371" r:id="rId30"/>
    <p:sldId id="387" r:id="rId31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CC"/>
    <a:srgbClr val="FFFFCC"/>
    <a:srgbClr val="F6C28A"/>
    <a:srgbClr val="FF9933"/>
    <a:srgbClr val="FFB56D"/>
    <a:srgbClr val="FFC891"/>
    <a:srgbClr val="FFFFFF"/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18" autoAdjust="0"/>
    <p:restoredTop sz="83659" autoAdjust="0"/>
  </p:normalViewPr>
  <p:slideViewPr>
    <p:cSldViewPr>
      <p:cViewPr varScale="1">
        <p:scale>
          <a:sx n="62" d="100"/>
          <a:sy n="62" d="100"/>
        </p:scale>
        <p:origin x="1224" y="72"/>
      </p:cViewPr>
      <p:guideLst>
        <p:guide orient="horz" pos="2160"/>
        <p:guide pos="2880"/>
      </p:guideLst>
    </p:cSldViewPr>
  </p:slideViewPr>
  <p:outlineViewPr>
    <p:cViewPr>
      <p:scale>
        <a:sx n="45" d="100"/>
        <a:sy n="4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2742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191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57200" y="3322638"/>
            <a:ext cx="5867400" cy="513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584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1545488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>
                <a:effectLst/>
              </a:rPr>
              <a:t>2</a:t>
            </a: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6871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noFill/>
          <a:ln cap="flat"/>
        </p:spPr>
      </p:sp>
    </p:spTree>
    <p:extLst>
      <p:ext uri="{BB962C8B-B14F-4D97-AF65-F5344CB8AC3E}">
        <p14:creationId xmlns:p14="http://schemas.microsoft.com/office/powerpoint/2010/main" val="1999297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>
                <a:effectLst/>
              </a:rPr>
              <a:t>2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789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3462965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41307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>
                <a:effectLst/>
              </a:rPr>
              <a:t>7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99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3994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106118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>
                <a:effectLst/>
              </a:rPr>
              <a:t>3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0967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712201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73492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>
                <a:effectLst/>
              </a:rPr>
              <a:t>24</a:t>
            </a:r>
          </a:p>
        </p:txBody>
      </p:sp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222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8134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4813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12675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6287612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>
                <a:effectLst/>
              </a:rPr>
              <a:t>2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789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4743739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2">
              <a:lnSpc>
                <a:spcPct val="105000"/>
              </a:lnSpc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530320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lIns="89730" tIns="44865" rIns="89730" bIns="44865"/>
          <a:lstStyle/>
          <a:p>
            <a:pPr>
              <a:defRPr/>
            </a:pPr>
            <a:fld id="{91FD569F-FA18-4AC7-806D-9E6EAB732D6B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260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7179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>
                <a:effectLst/>
              </a:rPr>
              <a:t>2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789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186168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3295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ChangeArrowheads="1"/>
          </p:cNvSpPr>
          <p:nvPr/>
        </p:nvSpPr>
        <p:spPr bwMode="auto">
          <a:xfrm>
            <a:off x="3884613" y="11113"/>
            <a:ext cx="2973387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25283" name="Rectangle 3"/>
          <p:cNvSpPr>
            <a:spLocks noChangeArrowheads="1"/>
          </p:cNvSpPr>
          <p:nvPr/>
        </p:nvSpPr>
        <p:spPr bwMode="auto">
          <a:xfrm>
            <a:off x="3884613" y="8707438"/>
            <a:ext cx="2973387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 defTabSz="762000" eaLnBrk="0" hangingPunct="0">
              <a:defRPr/>
            </a:pPr>
            <a:r>
              <a:rPr lang="en-AU" sz="1000">
                <a:latin typeface="Times New Roman" pitchFamily="18" charset="0"/>
              </a:rPr>
              <a:t>4</a:t>
            </a:r>
          </a:p>
        </p:txBody>
      </p:sp>
      <p:sp>
        <p:nvSpPr>
          <p:cNvPr id="225284" name="Rectangle 4"/>
          <p:cNvSpPr>
            <a:spLocks noChangeArrowheads="1"/>
          </p:cNvSpPr>
          <p:nvPr/>
        </p:nvSpPr>
        <p:spPr bwMode="auto">
          <a:xfrm>
            <a:off x="-1588" y="8707438"/>
            <a:ext cx="2971801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225285" name="Rectangle 5"/>
          <p:cNvSpPr>
            <a:spLocks noChangeArrowheads="1"/>
          </p:cNvSpPr>
          <p:nvPr/>
        </p:nvSpPr>
        <p:spPr bwMode="auto">
          <a:xfrm>
            <a:off x="-1588" y="11113"/>
            <a:ext cx="2971801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522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22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2813" y="4356100"/>
            <a:ext cx="5029200" cy="4133850"/>
          </a:xfrm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444507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6616743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7828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6795954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>
                <a:effectLst/>
              </a:rPr>
              <a:t>29</a:t>
            </a: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837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noFill/>
          <a:ln cap="flat"/>
        </p:spPr>
      </p:sp>
    </p:spTree>
    <p:extLst>
      <p:ext uri="{BB962C8B-B14F-4D97-AF65-F5344CB8AC3E}">
        <p14:creationId xmlns:p14="http://schemas.microsoft.com/office/powerpoint/2010/main" val="15158701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>
                <a:effectLst/>
              </a:rPr>
              <a:t>29</a:t>
            </a: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5837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noFill/>
          <a:ln cap="flat"/>
        </p:spPr>
      </p:sp>
    </p:spTree>
    <p:extLst>
      <p:ext uri="{BB962C8B-B14F-4D97-AF65-F5344CB8AC3E}">
        <p14:creationId xmlns:p14="http://schemas.microsoft.com/office/powerpoint/2010/main" val="1784387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71772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5430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>
            <a:lvl1pPr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 eaLnBrk="0" hangingPunct="0">
              <a:spcBef>
                <a:spcPct val="30000"/>
              </a:spcBef>
              <a:defRPr sz="1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>
              <a:spcBef>
                <a:spcPct val="0"/>
              </a:spcBef>
            </a:pPr>
            <a:r>
              <a:rPr lang="en-US" altLang="en-US" sz="1000">
                <a:effectLst/>
              </a:rPr>
              <a:t>2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7895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  <p:extLst>
      <p:ext uri="{BB962C8B-B14F-4D97-AF65-F5344CB8AC3E}">
        <p14:creationId xmlns:p14="http://schemas.microsoft.com/office/powerpoint/2010/main" val="3304325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A0F2B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 flipV="1">
            <a:off x="533400" y="0"/>
            <a:ext cx="8610600" cy="381000"/>
          </a:xfrm>
          <a:prstGeom prst="rect">
            <a:avLst/>
          </a:prstGeom>
          <a:solidFill>
            <a:srgbClr val="0099F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10800000" wrap="none" anchor="ctr"/>
          <a:lstStyle/>
          <a:p>
            <a:pPr>
              <a:defRPr/>
            </a:pPr>
            <a:endParaRPr lang="en-US">
              <a:solidFill>
                <a:srgbClr val="00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533400" cy="381000"/>
          </a:xfrm>
          <a:prstGeom prst="rect">
            <a:avLst/>
          </a:prstGeom>
          <a:solidFill>
            <a:srgbClr val="B0040C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6200" y="6507163"/>
            <a:ext cx="1447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1200" i="1" smtClean="0">
                <a:effectLst/>
                <a:latin typeface="Book Antiqua" pitchFamily="18" charset="0"/>
                <a:ea typeface="ＭＳ Ｐゴシック" pitchFamily="-44" charset="-128"/>
              </a:rPr>
              <a:t>McGraw-Hill/Irwin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914400" y="1752600"/>
            <a:ext cx="457200" cy="228600"/>
          </a:xfrm>
          <a:prstGeom prst="rect">
            <a:avLst/>
          </a:prstGeom>
          <a:solidFill>
            <a:srgbClr val="C6040B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371600" y="2971800"/>
            <a:ext cx="457200" cy="228600"/>
          </a:xfrm>
          <a:prstGeom prst="rect">
            <a:avLst/>
          </a:prstGeom>
          <a:solidFill>
            <a:srgbClr val="0099F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0"/>
            <a:ext cx="23622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4572000" y="6553200"/>
            <a:ext cx="4572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200" i="1">
                <a:effectLst>
                  <a:outerShdw blurRad="38100" dist="38100" dir="2700000" algn="tl">
                    <a:srgbClr val="C0C0C0"/>
                  </a:outerShdw>
                </a:effectLst>
                <a:latin typeface="Book Antiqua" pitchFamily="18" charset="0"/>
              </a:rPr>
              <a:t>Copyright © 2011 The McGraw-Hill Companies, All Rights Reserved</a:t>
            </a:r>
            <a:endParaRPr lang="en-US" sz="1200">
              <a:effectLst>
                <a:outerShdw blurRad="38100" dist="38100" dir="2700000" algn="tl">
                  <a:srgbClr val="C0C0C0"/>
                </a:outerShdw>
              </a:effectLst>
              <a:latin typeface="Book Antiqua" pitchFamily="18" charset="0"/>
            </a:endParaRPr>
          </a:p>
        </p:txBody>
      </p:sp>
      <p:sp>
        <p:nvSpPr>
          <p:cNvPr id="143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71600" y="1295400"/>
            <a:ext cx="7391400" cy="1143000"/>
          </a:xfrm>
        </p:spPr>
        <p:txBody>
          <a:bodyPr/>
          <a:lstStyle>
            <a:lvl1pPr>
              <a:defRPr sz="3200" i="1"/>
            </a:lvl1pPr>
          </a:lstStyle>
          <a:p>
            <a:pPr lvl="0"/>
            <a:endParaRPr lang="en-US" noProof="0" smtClean="0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819400"/>
            <a:ext cx="6400800" cy="1219200"/>
          </a:xfrm>
        </p:spPr>
        <p:txBody>
          <a:bodyPr/>
          <a:lstStyle>
            <a:lvl1pPr marL="0" indent="0">
              <a:buFont typeface="Times" pitchFamily="34" charset="0"/>
              <a:buNone/>
              <a:defRPr sz="2500"/>
            </a:lvl1pPr>
          </a:lstStyle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45541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732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311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4363" y="1722438"/>
            <a:ext cx="3438525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75288" y="1722438"/>
            <a:ext cx="3440112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07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164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674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9928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1971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09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548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04063" y="533400"/>
            <a:ext cx="1811337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0050" y="533400"/>
            <a:ext cx="5281613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4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0050" y="533400"/>
            <a:ext cx="61785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84363" y="1722438"/>
            <a:ext cx="7031037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smtClean="0"/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0" y="0"/>
            <a:ext cx="533400" cy="6858000"/>
          </a:xfrm>
          <a:prstGeom prst="rect">
            <a:avLst/>
          </a:prstGeom>
          <a:solidFill>
            <a:srgbClr val="A0F2B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533400" y="0"/>
            <a:ext cx="8610600" cy="381000"/>
          </a:xfrm>
          <a:prstGeom prst="rect">
            <a:avLst/>
          </a:prstGeom>
          <a:solidFill>
            <a:srgbClr val="0099FF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2342" name="Rectangle 6"/>
          <p:cNvSpPr>
            <a:spLocks noChangeArrowheads="1"/>
          </p:cNvSpPr>
          <p:nvPr/>
        </p:nvSpPr>
        <p:spPr bwMode="auto">
          <a:xfrm>
            <a:off x="0" y="0"/>
            <a:ext cx="533400" cy="381000"/>
          </a:xfrm>
          <a:prstGeom prst="rect">
            <a:avLst/>
          </a:prstGeom>
          <a:solidFill>
            <a:srgbClr val="C6040B"/>
          </a:solidFill>
          <a:ln w="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8229600" y="6507163"/>
            <a:ext cx="8096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1200" i="1" smtClean="0">
                <a:effectLst/>
              </a:rPr>
              <a:t>9-</a:t>
            </a:r>
            <a:fld id="{832F53A6-E625-484D-9338-7CB9C6571498}" type="slidenum">
              <a:rPr lang="en-US" sz="1200" i="1" smtClean="0">
                <a:effectLst/>
              </a:rPr>
              <a:pPr algn="r" eaLnBrk="1" hangingPunct="1">
                <a:defRPr/>
              </a:pPr>
              <a:t>‹#›</a:t>
            </a:fld>
            <a:endParaRPr lang="en-US" sz="1200" i="1" smtClean="0">
              <a:effectLst/>
            </a:endParaRPr>
          </a:p>
        </p:txBody>
      </p:sp>
      <p:sp>
        <p:nvSpPr>
          <p:cNvPr id="142344" name="Line 8"/>
          <p:cNvSpPr>
            <a:spLocks noChangeShapeType="1"/>
          </p:cNvSpPr>
          <p:nvPr/>
        </p:nvSpPr>
        <p:spPr bwMode="auto">
          <a:xfrm>
            <a:off x="1670050" y="1447800"/>
            <a:ext cx="7321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533400"/>
            <a:ext cx="1066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800" b="1">
          <a:solidFill>
            <a:srgbClr val="C6040B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3034B2"/>
        </a:buClr>
        <a:buFont typeface="Times" pitchFamily="34" charset="0"/>
        <a:buChar char="•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C35732"/>
        </a:buClr>
        <a:buChar char="–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Times" pitchFamily="34" charset="0"/>
        <a:buChar char="•"/>
        <a:defRPr sz="21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C6040B"/>
        </a:buClr>
        <a:buChar char="–"/>
        <a:defRPr sz="17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034B2"/>
        </a:buClr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o.org/iso/home/about.ht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O2ZhEhb7wfs&amp;feature=related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UGAwluWIEo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://www.youtube.com/watch?v=aNMULFcLuIM&amp;playnext=1&amp;list=PLD099E921FB3C3606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7.png"/><Relationship Id="rId4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2819400"/>
            <a:ext cx="6400800" cy="12192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Six-Sigma Quality Management</a:t>
            </a:r>
          </a:p>
        </p:txBody>
      </p:sp>
      <p:sp>
        <p:nvSpPr>
          <p:cNvPr id="307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1524000" y="1295400"/>
            <a:ext cx="7391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Chapter 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</a:t>
            </a:r>
          </a:p>
        </p:txBody>
      </p:sp>
      <p:sp>
        <p:nvSpPr>
          <p:cNvPr id="4099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8153400" cy="4800600"/>
          </a:xfrm>
        </p:spPr>
        <p:txBody>
          <a:bodyPr/>
          <a:lstStyle/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Quality and Total Quality Management </a:t>
            </a:r>
            <a:r>
              <a:rPr lang="en-US" altLang="en-US" dirty="0"/>
              <a:t>(TQM) </a:t>
            </a:r>
            <a:endParaRPr lang="en-US" altLang="en-US" dirty="0" smtClean="0"/>
          </a:p>
          <a:p>
            <a:pPr marL="552450" indent="-552450" eaLnBrk="1" hangingPunct="1">
              <a:buFont typeface="Times" pitchFamily="34" charset="0"/>
              <a:buAutoNum type="arabicPeriod"/>
            </a:pPr>
            <a:endParaRPr lang="en-US" altLang="en-US" dirty="0"/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Six-sigma (6</a:t>
            </a:r>
            <a:r>
              <a:rPr lang="el-GR" altLang="en-US" dirty="0" smtClean="0"/>
              <a:t>σ</a:t>
            </a:r>
            <a:r>
              <a:rPr lang="en-US" altLang="en-US" dirty="0" smtClean="0"/>
              <a:t>)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endParaRPr lang="en-US" altLang="en-US" dirty="0" smtClean="0"/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Statistical Process Control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12775"/>
            <a:ext cx="8229600" cy="771525"/>
          </a:xfrm>
        </p:spPr>
        <p:txBody>
          <a:bodyPr/>
          <a:lstStyle/>
          <a:p>
            <a:r>
              <a:rPr lang="en-US" altLang="en-US" sz="3600" smtClean="0"/>
              <a:t>Quality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897813" cy="4862513"/>
          </a:xfrm>
        </p:spPr>
        <p:txBody>
          <a:bodyPr/>
          <a:lstStyle/>
          <a:p>
            <a:pPr marL="533400" indent="-533400"/>
            <a:r>
              <a:rPr lang="en-US" altLang="en-US" sz="2800" dirty="0" smtClean="0"/>
              <a:t>A term used by customers to describe their general satisfaction with a service or product.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dirty="0" smtClean="0"/>
              <a:t>Performance</a:t>
            </a:r>
            <a:r>
              <a:rPr lang="en-US" altLang="en-US" sz="2400" dirty="0" smtClean="0"/>
              <a:t>: primary product or service characteristics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dirty="0" smtClean="0"/>
              <a:t>Features</a:t>
            </a:r>
            <a:r>
              <a:rPr lang="en-US" altLang="en-US" sz="2400" dirty="0" smtClean="0"/>
              <a:t>: added touches, bells and whistles, secondary characteristics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dirty="0" smtClean="0"/>
              <a:t>Reliability/durability</a:t>
            </a:r>
            <a:r>
              <a:rPr lang="en-US" altLang="en-US" sz="2400" dirty="0" smtClean="0"/>
              <a:t>: consistency of performance over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dirty="0" smtClean="0"/>
              <a:t>Serviceability</a:t>
            </a:r>
            <a:r>
              <a:rPr lang="en-US" altLang="en-US" sz="2400" dirty="0" smtClean="0"/>
              <a:t>: ease of repair and access other services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dirty="0" smtClean="0"/>
              <a:t>Aesthetics</a:t>
            </a:r>
            <a:r>
              <a:rPr lang="en-US" altLang="en-US" sz="2400" dirty="0" smtClean="0"/>
              <a:t>: sensory characteristics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b="1" dirty="0" smtClean="0"/>
              <a:t>Perceived quality</a:t>
            </a:r>
            <a:r>
              <a:rPr lang="en-US" altLang="en-US" sz="2400" dirty="0" smtClean="0"/>
              <a:t>: past performance and reputation</a:t>
            </a:r>
          </a:p>
          <a:p>
            <a:pPr marL="533400" indent="-533400"/>
            <a:endParaRPr lang="en-US" altLang="en-US" sz="2000" dirty="0" smtClean="0"/>
          </a:p>
        </p:txBody>
      </p:sp>
      <p:sp>
        <p:nvSpPr>
          <p:cNvPr id="470020" name="AutoShape 4"/>
          <p:cNvSpPr>
            <a:spLocks noChangeArrowheads="1"/>
          </p:cNvSpPr>
          <p:nvPr/>
        </p:nvSpPr>
        <p:spPr bwMode="auto">
          <a:xfrm>
            <a:off x="8604250" y="6462713"/>
            <a:ext cx="336550" cy="112712"/>
          </a:xfrm>
          <a:prstGeom prst="rightArrow">
            <a:avLst>
              <a:gd name="adj1" fmla="val 50000"/>
              <a:gd name="adj2" fmla="val 74648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"/>
          <p:cNvSpPr>
            <a:spLocks noGrp="1" noChangeArrowheads="1"/>
          </p:cNvSpPr>
          <p:nvPr>
            <p:ph type="title"/>
          </p:nvPr>
        </p:nvSpPr>
        <p:spPr>
          <a:xfrm>
            <a:off x="1371600" y="533400"/>
            <a:ext cx="6477000" cy="914400"/>
          </a:xfrm>
        </p:spPr>
        <p:txBody>
          <a:bodyPr/>
          <a:lstStyle/>
          <a:p>
            <a:pPr eaLnBrk="1" hangingPunct="1"/>
            <a:r>
              <a:rPr lang="en-US" altLang="en-US" sz="3600" smtClean="0"/>
              <a:t>Quality </a:t>
            </a:r>
            <a:r>
              <a:rPr lang="en-US" altLang="en-US" sz="2400" smtClean="0"/>
              <a:t>(Cont.)</a:t>
            </a:r>
            <a:endParaRPr lang="en-US" altLang="en-US" sz="3600" smtClean="0"/>
          </a:p>
        </p:txBody>
      </p:sp>
      <p:sp>
        <p:nvSpPr>
          <p:cNvPr id="6147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80010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400" b="1" dirty="0"/>
              <a:t>Design quality: </a:t>
            </a:r>
          </a:p>
          <a:p>
            <a:pPr lvl="1" eaLnBrk="1" hangingPunct="1">
              <a:defRPr/>
            </a:pPr>
            <a:r>
              <a:rPr lang="en-US" altLang="en-US" dirty="0" smtClean="0"/>
              <a:t>inherent value of the product in the marketplace</a:t>
            </a:r>
          </a:p>
          <a:p>
            <a:pPr eaLnBrk="1" hangingPunct="1">
              <a:defRPr/>
            </a:pPr>
            <a:r>
              <a:rPr lang="en-US" altLang="en-US" sz="2400" b="1" dirty="0" smtClean="0"/>
              <a:t>Conformance quality</a:t>
            </a:r>
            <a:r>
              <a:rPr lang="en-US" altLang="en-US" sz="2400" dirty="0" smtClean="0"/>
              <a:t>: </a:t>
            </a:r>
          </a:p>
          <a:p>
            <a:pPr lvl="1" eaLnBrk="1" hangingPunct="1">
              <a:defRPr/>
            </a:pPr>
            <a:r>
              <a:rPr lang="en-US" altLang="en-US" dirty="0" smtClean="0"/>
              <a:t>degree to which the product or service design specifications are met </a:t>
            </a:r>
          </a:p>
          <a:p>
            <a:pPr eaLnBrk="1" hangingPunct="1">
              <a:defRPr/>
            </a:pPr>
            <a:endParaRPr lang="en-US" altLang="en-US" sz="2400" b="1" dirty="0" smtClean="0"/>
          </a:p>
          <a:p>
            <a:pPr eaLnBrk="1" hangingPunct="1">
              <a:defRPr/>
            </a:pPr>
            <a:r>
              <a:rPr lang="en-US" altLang="en-US" sz="2400" b="1" dirty="0" smtClean="0"/>
              <a:t>Two </a:t>
            </a:r>
            <a:r>
              <a:rPr lang="en-US" altLang="en-US" sz="2400" b="1" dirty="0"/>
              <a:t>fundamental operational goals:</a:t>
            </a:r>
          </a:p>
          <a:p>
            <a:pPr marL="933450" lvl="1" indent="-533400">
              <a:defRPr/>
            </a:pPr>
            <a:r>
              <a:rPr lang="en-US" altLang="en-US" dirty="0" smtClean="0"/>
              <a:t>Careful design of the product or service</a:t>
            </a:r>
          </a:p>
          <a:p>
            <a:pPr marL="933450" lvl="1" indent="-533400">
              <a:defRPr/>
            </a:pPr>
            <a:r>
              <a:rPr lang="en-US" altLang="en-US" dirty="0" smtClean="0"/>
              <a:t>Ensuring that the organization’s systems can consistently produce the design</a:t>
            </a:r>
          </a:p>
          <a:p>
            <a:pPr eaLnBrk="1" hangingPunct="1">
              <a:defRPr/>
            </a:pPr>
            <a:endParaRPr lang="en-US" alt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Total Quality Management (TQM)</a:t>
            </a:r>
          </a:p>
        </p:txBody>
      </p:sp>
      <p:sp>
        <p:nvSpPr>
          <p:cNvPr id="7171" name="Rectangle 16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8001000" cy="4648200"/>
          </a:xfrm>
        </p:spPr>
        <p:txBody>
          <a:bodyPr/>
          <a:lstStyle/>
          <a:p>
            <a:pPr marL="533400" indent="-533400"/>
            <a:r>
              <a:rPr lang="en-US" altLang="en-US" sz="2400" dirty="0" smtClean="0"/>
              <a:t>Managing </a:t>
            </a:r>
            <a:r>
              <a:rPr lang="en-US" altLang="en-US" sz="2400" u="sng" dirty="0" smtClean="0"/>
              <a:t>the entire organization </a:t>
            </a:r>
            <a:r>
              <a:rPr lang="en-US" altLang="en-US" sz="2400" dirty="0" smtClean="0"/>
              <a:t>so that it excels on </a:t>
            </a:r>
            <a:r>
              <a:rPr lang="en-US" altLang="en-US" sz="2400" u="sng" dirty="0" smtClean="0"/>
              <a:t>all dimensions </a:t>
            </a:r>
            <a:r>
              <a:rPr lang="en-US" altLang="en-US" sz="2400" dirty="0" smtClean="0"/>
              <a:t>of </a:t>
            </a:r>
            <a:r>
              <a:rPr lang="en-US" altLang="en-US" sz="2400" u="sng" dirty="0" smtClean="0"/>
              <a:t>products and services </a:t>
            </a:r>
            <a:r>
              <a:rPr lang="en-US" altLang="en-US" sz="2400" dirty="0" smtClean="0"/>
              <a:t>that are important to the customers</a:t>
            </a:r>
          </a:p>
          <a:p>
            <a:pPr marL="533400" indent="-533400"/>
            <a:endParaRPr lang="en-US" altLang="en-US" sz="2400" dirty="0" smtClean="0"/>
          </a:p>
          <a:p>
            <a:pPr marL="533400" indent="-533400"/>
            <a:r>
              <a:rPr lang="en-US" altLang="en-US" sz="2400" dirty="0" smtClean="0"/>
              <a:t>A </a:t>
            </a:r>
            <a:r>
              <a:rPr lang="en-US" altLang="en-US" sz="2400" u="sng" dirty="0" smtClean="0"/>
              <a:t>philosophy</a:t>
            </a:r>
            <a:r>
              <a:rPr lang="en-US" altLang="en-US" sz="2400" dirty="0" smtClean="0"/>
              <a:t> that stresses three principles for achieving high levels of process performance and quality:</a:t>
            </a:r>
          </a:p>
          <a:p>
            <a:pPr marL="1295400" lvl="2" indent="-381000">
              <a:buFont typeface="Arial" charset="0"/>
              <a:buAutoNum type="arabicPeriod"/>
            </a:pPr>
            <a:r>
              <a:rPr lang="en-US" altLang="en-US" sz="2400" dirty="0" smtClean="0"/>
              <a:t>Customer satisfaction</a:t>
            </a:r>
          </a:p>
          <a:p>
            <a:pPr marL="1295400" lvl="2" indent="-381000">
              <a:buFont typeface="Arial" charset="0"/>
              <a:buAutoNum type="arabicPeriod"/>
            </a:pPr>
            <a:r>
              <a:rPr lang="en-US" altLang="en-US" sz="2400" dirty="0" smtClean="0"/>
              <a:t>Employee involvement</a:t>
            </a:r>
          </a:p>
          <a:p>
            <a:pPr marL="1295400" lvl="2" indent="-381000">
              <a:buFont typeface="Arial" charset="0"/>
              <a:buAutoNum type="arabicPeriod"/>
            </a:pPr>
            <a:r>
              <a:rPr lang="en-US" altLang="en-US" sz="2400" dirty="0" smtClean="0"/>
              <a:t>Continuous improvement in performance</a:t>
            </a:r>
            <a:endParaRPr lang="en-US" altLang="en-US" sz="1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7913688" cy="914400"/>
          </a:xfrm>
        </p:spPr>
        <p:txBody>
          <a:bodyPr/>
          <a:lstStyle/>
          <a:p>
            <a:r>
              <a:rPr lang="en-US" altLang="en-US" dirty="0" smtClean="0"/>
              <a:t>Costs of Quality</a:t>
            </a:r>
            <a:endParaRPr lang="en-US" altLang="en-US" sz="3200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8305800" cy="4724400"/>
          </a:xfrm>
        </p:spPr>
        <p:txBody>
          <a:bodyPr/>
          <a:lstStyle/>
          <a:p>
            <a:r>
              <a:rPr lang="en-US" altLang="en-US" sz="2800" dirty="0"/>
              <a:t>Management often needs hard numbers</a:t>
            </a:r>
          </a:p>
          <a:p>
            <a:r>
              <a:rPr lang="en-US" altLang="en-US" sz="2800" dirty="0" smtClean="0"/>
              <a:t>Joseph </a:t>
            </a:r>
            <a:r>
              <a:rPr lang="en-US" altLang="en-US" sz="2800" dirty="0" err="1" smtClean="0"/>
              <a:t>Juran</a:t>
            </a:r>
            <a:r>
              <a:rPr lang="en-US" altLang="en-US" sz="2800" dirty="0" smtClean="0"/>
              <a:t>: </a:t>
            </a:r>
            <a:r>
              <a:rPr lang="en-US" altLang="en-US" sz="2800" i="1" dirty="0" smtClean="0"/>
              <a:t>Quality Control Handbook</a:t>
            </a:r>
          </a:p>
          <a:p>
            <a:r>
              <a:rPr lang="en-US" altLang="en-US" sz="2800" dirty="0" smtClean="0"/>
              <a:t>“All of the costs attributable to the production of quality that is not 100 percent perfect”</a:t>
            </a:r>
          </a:p>
          <a:p>
            <a:r>
              <a:rPr lang="en-US" altLang="en-US" sz="2800" dirty="0" smtClean="0"/>
              <a:t>Four Types </a:t>
            </a:r>
          </a:p>
          <a:p>
            <a:pPr marL="552450" indent="-552450">
              <a:buFont typeface="Times" pitchFamily="34" charset="0"/>
              <a:buAutoNum type="arabicPeriod"/>
            </a:pPr>
            <a:r>
              <a:rPr lang="en-US" altLang="en-US" sz="2000" b="1" dirty="0"/>
              <a:t>Appraisal </a:t>
            </a:r>
            <a:r>
              <a:rPr lang="en-US" altLang="en-US" sz="2000" b="1" dirty="0" smtClean="0"/>
              <a:t>costs</a:t>
            </a:r>
          </a:p>
          <a:p>
            <a:pPr marL="952500" lvl="1" indent="-552450"/>
            <a:r>
              <a:rPr lang="en-US" altLang="en-US" sz="1600" dirty="0" smtClean="0"/>
              <a:t>Inspection </a:t>
            </a:r>
            <a:r>
              <a:rPr lang="en-US" altLang="en-US" sz="1600" dirty="0"/>
              <a:t>and </a:t>
            </a:r>
            <a:r>
              <a:rPr lang="en-US" altLang="en-US" sz="1600" dirty="0" smtClean="0"/>
              <a:t>testing</a:t>
            </a:r>
            <a:endParaRPr lang="en-US" altLang="en-US" sz="1600" dirty="0"/>
          </a:p>
          <a:p>
            <a:pPr marL="552450" indent="-552450">
              <a:buFont typeface="Times" pitchFamily="34" charset="0"/>
              <a:buAutoNum type="arabicPeriod"/>
            </a:pPr>
            <a:r>
              <a:rPr lang="en-US" altLang="en-US" sz="2000" b="1" dirty="0" smtClean="0"/>
              <a:t>Prevention costs</a:t>
            </a:r>
          </a:p>
          <a:p>
            <a:pPr marL="952500" lvl="1" indent="-552450"/>
            <a:r>
              <a:rPr lang="en-US" altLang="en-US" sz="1600" dirty="0" smtClean="0"/>
              <a:t>Prevent </a:t>
            </a:r>
            <a:r>
              <a:rPr lang="en-US" altLang="en-US" sz="1600" dirty="0"/>
              <a:t>defects </a:t>
            </a:r>
            <a:endParaRPr lang="en-US" altLang="en-US" sz="1600" b="1" dirty="0" smtClean="0"/>
          </a:p>
          <a:p>
            <a:pPr marL="552450" indent="-552450">
              <a:buFont typeface="Times" pitchFamily="34" charset="0"/>
              <a:buAutoNum type="arabicPeriod"/>
            </a:pPr>
            <a:r>
              <a:rPr lang="en-US" altLang="en-US" sz="2000" b="1" dirty="0" smtClean="0"/>
              <a:t>Internal failure costs</a:t>
            </a:r>
          </a:p>
          <a:p>
            <a:pPr marL="952500" lvl="1" indent="-552450"/>
            <a:r>
              <a:rPr lang="en-US" altLang="en-US" sz="1600" dirty="0" smtClean="0"/>
              <a:t>Costs </a:t>
            </a:r>
            <a:r>
              <a:rPr lang="en-US" altLang="en-US" sz="1600" dirty="0"/>
              <a:t>for defects incurred within the system </a:t>
            </a:r>
            <a:endParaRPr lang="en-US" altLang="en-US" sz="1600" b="1" dirty="0" smtClean="0"/>
          </a:p>
          <a:p>
            <a:pPr marL="552450" indent="-552450">
              <a:buFont typeface="Times" pitchFamily="34" charset="0"/>
              <a:buAutoNum type="arabicPeriod"/>
            </a:pPr>
            <a:r>
              <a:rPr lang="en-US" altLang="en-US" sz="2000" b="1" dirty="0" smtClean="0"/>
              <a:t>External failure costs</a:t>
            </a:r>
          </a:p>
          <a:p>
            <a:pPr marL="952500" lvl="1" indent="-552450"/>
            <a:r>
              <a:rPr lang="en-US" altLang="en-US" sz="1600" dirty="0"/>
              <a:t>Costs for defects that pass through the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ISO 9000 and ISO 14000</a:t>
            </a:r>
          </a:p>
        </p:txBody>
      </p:sp>
      <p:sp>
        <p:nvSpPr>
          <p:cNvPr id="21507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Series of standards agreed upon by the International Organization for Standardization (ISO)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Adopted in 1987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More than 160 countries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A prerequisite for global competition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ISO 9000 directs you to "document what you do and then do as you documented“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ISO 14000 is a family of standards on environmental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 b="1" dirty="0" smtClean="0">
                <a:hlinkClick r:id="rId3"/>
              </a:rPr>
              <a:t>What ISO standards do for you</a:t>
            </a:r>
            <a:endParaRPr lang="en-US" altLang="en-US" sz="3200" dirty="0" smtClean="0"/>
          </a:p>
          <a:p>
            <a:pPr eaLnBrk="1" hangingPunct="1">
              <a:lnSpc>
                <a:spcPct val="90000"/>
              </a:lnSpc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579508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6629400" cy="914400"/>
          </a:xfrm>
        </p:spPr>
        <p:txBody>
          <a:bodyPr/>
          <a:lstStyle/>
          <a:p>
            <a:pPr eaLnBrk="1" hangingPunct="1"/>
            <a:r>
              <a:rPr lang="en-US" altLang="en-US" smtClean="0"/>
              <a:t>Malcolm Baldridge National Quality Award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22438"/>
            <a:ext cx="8001000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Established in 1987 by Department of Commerce</a:t>
            </a:r>
          </a:p>
          <a:p>
            <a:pPr eaLnBrk="1" hangingPunct="1"/>
            <a:r>
              <a:rPr lang="en-US" altLang="en-US" smtClean="0"/>
              <a:t>Goal is to help companies review and structure their quality programs</a:t>
            </a:r>
          </a:p>
          <a:p>
            <a:pPr eaLnBrk="1" hangingPunct="1"/>
            <a:r>
              <a:rPr lang="en-US" altLang="en-US" smtClean="0"/>
              <a:t>Has requirement that suppliers demonstrate they are measuring and documenting their quality practices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z="3200" b="1" smtClean="0">
                <a:hlinkClick r:id="rId3"/>
              </a:rPr>
              <a:t>Example: Henry Ford Health System</a:t>
            </a:r>
            <a:endParaRPr lang="en-US" altLang="en-US" sz="3200" b="1" smtClean="0"/>
          </a:p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31456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</a:t>
            </a:r>
          </a:p>
        </p:txBody>
      </p:sp>
      <p:sp>
        <p:nvSpPr>
          <p:cNvPr id="4099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8153400" cy="4800600"/>
          </a:xfrm>
        </p:spPr>
        <p:txBody>
          <a:bodyPr/>
          <a:lstStyle/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Quality and Total Quality Management </a:t>
            </a:r>
            <a:r>
              <a:rPr lang="en-US" altLang="en-US" dirty="0"/>
              <a:t>(TQM) 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/>
              <a:t>Definition </a:t>
            </a:r>
            <a:r>
              <a:rPr lang="en-US" altLang="en-US" dirty="0" smtClean="0"/>
              <a:t>of quality and TQM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/>
              <a:t>I</a:t>
            </a:r>
            <a:r>
              <a:rPr lang="en-US" altLang="en-US" dirty="0" smtClean="0"/>
              <a:t>mportance </a:t>
            </a:r>
            <a:r>
              <a:rPr lang="en-US" altLang="en-US" dirty="0"/>
              <a:t>of quality and TQM </a:t>
            </a:r>
            <a:endParaRPr lang="en-US" altLang="en-US" dirty="0" smtClean="0"/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/>
              <a:t>Costs of quality 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Quality certifications and national awards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>
                <a:solidFill>
                  <a:srgbClr val="0000CC"/>
                </a:solidFill>
              </a:rPr>
              <a:t>Six-sigma (6</a:t>
            </a:r>
            <a:r>
              <a:rPr lang="el-GR" altLang="en-US" dirty="0" smtClean="0">
                <a:solidFill>
                  <a:srgbClr val="0000CC"/>
                </a:solidFill>
              </a:rPr>
              <a:t>σ</a:t>
            </a:r>
            <a:r>
              <a:rPr lang="en-US" altLang="en-US" dirty="0" smtClean="0">
                <a:solidFill>
                  <a:srgbClr val="0000CC"/>
                </a:solidFill>
              </a:rPr>
              <a:t>)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Statistical Process Control</a:t>
            </a:r>
          </a:p>
        </p:txBody>
      </p:sp>
    </p:spTree>
    <p:extLst>
      <p:ext uri="{BB962C8B-B14F-4D97-AF65-F5344CB8AC3E}">
        <p14:creationId xmlns:p14="http://schemas.microsoft.com/office/powerpoint/2010/main" val="4283987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850"/>
            <a:ext cx="8229600" cy="514350"/>
          </a:xfrm>
        </p:spPr>
        <p:txBody>
          <a:bodyPr/>
          <a:lstStyle/>
          <a:p>
            <a:r>
              <a:rPr lang="en-US" altLang="en-US" sz="4000" dirty="0" smtClean="0">
                <a:latin typeface="Arial Narrow" pitchFamily="34" charset="0"/>
              </a:rPr>
              <a:t>Six Sigma</a:t>
            </a:r>
          </a:p>
        </p:txBody>
      </p:sp>
      <p:sp>
        <p:nvSpPr>
          <p:cNvPr id="3041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3886200"/>
          </a:xfrm>
        </p:spPr>
        <p:txBody>
          <a:bodyPr/>
          <a:lstStyle/>
          <a:p>
            <a:pPr marL="273050" lvl="2" indent="-273050">
              <a:buClr>
                <a:srgbClr val="0BD0D9"/>
              </a:buClr>
              <a:buSzPct val="95000"/>
              <a:defRPr/>
            </a:pPr>
            <a:r>
              <a:rPr lang="en-US" sz="2600" dirty="0" smtClean="0"/>
              <a:t>The </a:t>
            </a:r>
            <a:r>
              <a:rPr lang="en-US" sz="2600" u="sng" dirty="0" smtClean="0"/>
              <a:t>philosophy and methods </a:t>
            </a:r>
            <a:r>
              <a:rPr lang="en-US" sz="2600" dirty="0" smtClean="0"/>
              <a:t>companies use to eliminate defects</a:t>
            </a:r>
          </a:p>
          <a:p>
            <a:pPr marL="273050" lvl="2" indent="-273050">
              <a:buClr>
                <a:srgbClr val="0BD0D9"/>
              </a:buClr>
              <a:buSzPct val="95000"/>
              <a:defRPr/>
            </a:pPr>
            <a:r>
              <a:rPr lang="en-US" sz="2600" dirty="0" smtClean="0"/>
              <a:t>Six </a:t>
            </a:r>
            <a:r>
              <a:rPr lang="en-US" sz="2600" dirty="0"/>
              <a:t>sigma is based on a statistical measure that equates to 3.4 or fewer errors or defects per million opportunities (</a:t>
            </a:r>
            <a:r>
              <a:rPr lang="en-US" sz="2600" dirty="0" err="1"/>
              <a:t>dpmo</a:t>
            </a:r>
            <a:r>
              <a:rPr lang="en-US" sz="2600" dirty="0" smtClean="0"/>
              <a:t>).</a:t>
            </a:r>
          </a:p>
          <a:p>
            <a:pPr marL="273050" lvl="2" indent="-273050">
              <a:buClr>
                <a:srgbClr val="0BD0D9"/>
              </a:buClr>
              <a:buSzPct val="95000"/>
              <a:defRPr/>
            </a:pPr>
            <a:endParaRPr lang="en-US" sz="2600" dirty="0"/>
          </a:p>
          <a:p>
            <a:pPr lvl="2">
              <a:lnSpc>
                <a:spcPct val="105000"/>
              </a:lnSpc>
              <a:defRPr/>
            </a:pPr>
            <a:endParaRPr lang="en-US" altLang="en-US" dirty="0"/>
          </a:p>
        </p:txBody>
      </p:sp>
      <p:pic>
        <p:nvPicPr>
          <p:cNvPr id="32772" name="Picture 4" descr="http://www.amberhill.biz/6Sigma_distributi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86" y="3887924"/>
            <a:ext cx="3900714" cy="280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3873410"/>
            <a:ext cx="3276600" cy="2747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666750"/>
          </a:xfrm>
        </p:spPr>
        <p:txBody>
          <a:bodyPr/>
          <a:lstStyle/>
          <a:p>
            <a:r>
              <a:rPr lang="en-US" altLang="en-US" smtClean="0"/>
              <a:t>Six Sigma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14800"/>
          </a:xfrm>
        </p:spPr>
        <p:txBody>
          <a:bodyPr/>
          <a:lstStyle/>
          <a:p>
            <a:r>
              <a:rPr lang="en-US" altLang="en-US" sz="2400" smtClean="0"/>
              <a:t>Motorola (mid-1980s)</a:t>
            </a:r>
          </a:p>
          <a:p>
            <a:pPr lvl="1"/>
            <a:r>
              <a:rPr lang="en-US" altLang="en-US" sz="2000" i="1" smtClean="0"/>
              <a:t>Improve product and services quality ten times by 1989</a:t>
            </a:r>
          </a:p>
          <a:p>
            <a:pPr lvl="1"/>
            <a:r>
              <a:rPr lang="en-US" altLang="en-US" sz="2000" i="1" smtClean="0"/>
              <a:t>Achieve six-sigma capability by 1992. </a:t>
            </a:r>
          </a:p>
          <a:p>
            <a:pPr lvl="1"/>
            <a:r>
              <a:rPr lang="en-US" altLang="en-US" sz="2000" i="1" smtClean="0"/>
              <a:t>Ultimate goal: zero defects—in everything we do.</a:t>
            </a:r>
          </a:p>
          <a:p>
            <a:pPr lvl="1"/>
            <a:r>
              <a:rPr lang="en-US" altLang="en-US" sz="2000" b="1" smtClean="0">
                <a:hlinkClick r:id="rId3"/>
              </a:rPr>
              <a:t>The idea of Six Sigma was “born” at Motorola</a:t>
            </a:r>
            <a:endParaRPr lang="en-US" altLang="en-US" sz="2000" b="1" smtClean="0"/>
          </a:p>
          <a:p>
            <a:pPr lvl="1"/>
            <a:endParaRPr lang="en-US" altLang="en-US" sz="2000" smtClean="0">
              <a:solidFill>
                <a:srgbClr val="FF0000"/>
              </a:solidFill>
            </a:endParaRPr>
          </a:p>
          <a:p>
            <a:r>
              <a:rPr lang="en-US" altLang="en-US" sz="2400" smtClean="0"/>
              <a:t>General Electric (mid-1990s)</a:t>
            </a:r>
          </a:p>
          <a:p>
            <a:pPr lvl="1"/>
            <a:r>
              <a:rPr lang="en-US" altLang="en-US" sz="2000" b="1" smtClean="0">
                <a:hlinkClick r:id="rId4"/>
              </a:rPr>
              <a:t>Six Sigma Interview with Jack Welch</a:t>
            </a:r>
            <a:endParaRPr lang="en-US" altLang="en-US" sz="2000" b="1" smtClean="0"/>
          </a:p>
          <a:p>
            <a:endParaRPr lang="en-US" altLang="en-US" sz="2400" smtClean="0"/>
          </a:p>
          <a:p>
            <a:r>
              <a:rPr lang="en-US" altLang="en-US" sz="2400" smtClean="0"/>
              <a:t>Rapid growth and interests in subsequent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82000" y="6477000"/>
            <a:ext cx="304800" cy="24447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04FDCF5-91D4-40DE-9574-9B0E85E1E75C}" type="slidenum">
              <a:rPr lang="en-US"/>
              <a:pPr>
                <a:defRPr/>
              </a:pPr>
              <a:t>11</a:t>
            </a:fld>
            <a:endParaRPr lang="en-US"/>
          </a:p>
        </p:txBody>
      </p:sp>
      <p:pic>
        <p:nvPicPr>
          <p:cNvPr id="1024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638" y="5105400"/>
            <a:ext cx="145415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638" y="450850"/>
            <a:ext cx="148590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533400"/>
            <a:ext cx="6858000" cy="914400"/>
          </a:xfrm>
        </p:spPr>
        <p:txBody>
          <a:bodyPr/>
          <a:lstStyle/>
          <a:p>
            <a:r>
              <a:rPr lang="en-US" altLang="en-US" dirty="0"/>
              <a:t>Six-Sigma Methodology (DMAIC )</a:t>
            </a:r>
            <a:endParaRPr lang="en-US" altLang="en-US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315200" cy="4564062"/>
          </a:xfrm>
        </p:spPr>
        <p:txBody>
          <a:bodyPr/>
          <a:lstStyle/>
          <a:p>
            <a:pPr marL="552450" indent="-552450">
              <a:lnSpc>
                <a:spcPct val="90000"/>
              </a:lnSpc>
              <a:buFont typeface="Times" pitchFamily="34" charset="0"/>
              <a:buAutoNum type="arabicPeriod"/>
            </a:pPr>
            <a:r>
              <a:rPr lang="en-US" altLang="en-US" b="1" dirty="0" smtClean="0">
                <a:solidFill>
                  <a:srgbClr val="FF0000"/>
                </a:solidFill>
              </a:rPr>
              <a:t>D</a:t>
            </a:r>
            <a:r>
              <a:rPr lang="en-US" altLang="en-US" b="1" dirty="0" smtClean="0"/>
              <a:t>efine</a:t>
            </a:r>
            <a:r>
              <a:rPr lang="en-US" altLang="en-US" dirty="0" smtClean="0"/>
              <a:t>: identify excising problems and critical to </a:t>
            </a:r>
            <a:r>
              <a:rPr lang="en-US" altLang="en-US" dirty="0"/>
              <a:t>quality (CTQ) characteristics</a:t>
            </a:r>
            <a:endParaRPr lang="en-US" altLang="en-US" dirty="0" smtClean="0"/>
          </a:p>
          <a:p>
            <a:pPr marL="552450" indent="-552450">
              <a:lnSpc>
                <a:spcPct val="90000"/>
              </a:lnSpc>
              <a:buFont typeface="Times" pitchFamily="34" charset="0"/>
              <a:buAutoNum type="arabicPeriod"/>
            </a:pPr>
            <a:r>
              <a:rPr lang="en-US" altLang="en-US" b="1" dirty="0" smtClean="0">
                <a:solidFill>
                  <a:srgbClr val="FF0000"/>
                </a:solidFill>
              </a:rPr>
              <a:t>M</a:t>
            </a:r>
            <a:r>
              <a:rPr lang="en-US" altLang="en-US" b="1" dirty="0" smtClean="0"/>
              <a:t>easure</a:t>
            </a:r>
            <a:r>
              <a:rPr lang="en-US" altLang="en-US" dirty="0" smtClean="0"/>
              <a:t>: Measure the process</a:t>
            </a:r>
          </a:p>
          <a:p>
            <a:pPr marL="552450" indent="-552450">
              <a:lnSpc>
                <a:spcPct val="90000"/>
              </a:lnSpc>
              <a:buFont typeface="Times" pitchFamily="34" charset="0"/>
              <a:buAutoNum type="arabicPeriod"/>
            </a:pPr>
            <a:r>
              <a:rPr lang="en-US" altLang="en-US" b="1" dirty="0" smtClean="0">
                <a:solidFill>
                  <a:srgbClr val="FF0000"/>
                </a:solidFill>
              </a:rPr>
              <a:t>A</a:t>
            </a:r>
            <a:r>
              <a:rPr lang="en-US" altLang="en-US" b="1" dirty="0" smtClean="0"/>
              <a:t>nalysis</a:t>
            </a:r>
            <a:r>
              <a:rPr lang="en-US" altLang="en-US" dirty="0" smtClean="0"/>
              <a:t>: Most likely causes of defects</a:t>
            </a:r>
          </a:p>
          <a:p>
            <a:pPr marL="552450" indent="-552450">
              <a:lnSpc>
                <a:spcPct val="90000"/>
              </a:lnSpc>
              <a:buFont typeface="Times" pitchFamily="34" charset="0"/>
              <a:buAutoNum type="arabicPeriod"/>
            </a:pPr>
            <a:r>
              <a:rPr lang="en-US" altLang="en-US" b="1" dirty="0" smtClean="0">
                <a:solidFill>
                  <a:srgbClr val="FF0000"/>
                </a:solidFill>
              </a:rPr>
              <a:t>I</a:t>
            </a:r>
            <a:r>
              <a:rPr lang="en-US" altLang="en-US" b="1" dirty="0" smtClean="0"/>
              <a:t>mprove</a:t>
            </a:r>
            <a:r>
              <a:rPr lang="en-US" altLang="en-US" dirty="0" smtClean="0"/>
              <a:t>: Remove the causes of defects</a:t>
            </a:r>
          </a:p>
          <a:p>
            <a:pPr marL="552450" indent="-552450">
              <a:lnSpc>
                <a:spcPct val="90000"/>
              </a:lnSpc>
              <a:buFont typeface="Times" pitchFamily="34" charset="0"/>
              <a:buAutoNum type="arabicPeriod"/>
            </a:pPr>
            <a:r>
              <a:rPr lang="en-US" altLang="en-US" b="1" dirty="0" smtClean="0">
                <a:solidFill>
                  <a:srgbClr val="FF0000"/>
                </a:solidFill>
              </a:rPr>
              <a:t>C</a:t>
            </a:r>
            <a:r>
              <a:rPr lang="en-US" altLang="en-US" b="1" dirty="0" smtClean="0"/>
              <a:t>ontrol</a:t>
            </a:r>
            <a:r>
              <a:rPr lang="en-US" altLang="en-US" dirty="0" smtClean="0"/>
              <a:t>: Maintain the improvements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714296"/>
            <a:ext cx="2133600" cy="2143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1. Define - Flowchart</a:t>
            </a:r>
          </a:p>
        </p:txBody>
      </p:sp>
      <p:sp>
        <p:nvSpPr>
          <p:cNvPr id="14339" name="Content Placeholder 1"/>
          <p:cNvSpPr>
            <a:spLocks noGrp="1"/>
          </p:cNvSpPr>
          <p:nvPr>
            <p:ph idx="1"/>
          </p:nvPr>
        </p:nvSpPr>
        <p:spPr>
          <a:xfrm>
            <a:off x="762000" y="1447800"/>
            <a:ext cx="8153400" cy="4800600"/>
          </a:xfrm>
        </p:spPr>
        <p:txBody>
          <a:bodyPr/>
          <a:lstStyle/>
          <a:p>
            <a:r>
              <a:rPr lang="en-US" altLang="en-US" sz="3200" dirty="0" smtClean="0"/>
              <a:t>A diagram of the sequence of operations</a:t>
            </a:r>
            <a:endParaRPr lang="en-US" altLang="en-US" dirty="0" smtClean="0"/>
          </a:p>
        </p:txBody>
      </p:sp>
      <p:pic>
        <p:nvPicPr>
          <p:cNvPr id="1434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2057400"/>
            <a:ext cx="80772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2. Measure - Run Chart</a:t>
            </a:r>
          </a:p>
        </p:txBody>
      </p:sp>
      <p:sp>
        <p:nvSpPr>
          <p:cNvPr id="15363" name="Content Placeholder 1"/>
          <p:cNvSpPr>
            <a:spLocks noGrp="1"/>
          </p:cNvSpPr>
          <p:nvPr>
            <p:ph idx="1"/>
          </p:nvPr>
        </p:nvSpPr>
        <p:spPr>
          <a:xfrm>
            <a:off x="1066800" y="1447800"/>
            <a:ext cx="7848600" cy="4800600"/>
          </a:xfrm>
        </p:spPr>
        <p:txBody>
          <a:bodyPr/>
          <a:lstStyle/>
          <a:p>
            <a:r>
              <a:rPr lang="en-US" altLang="en-US" sz="3200" dirty="0" smtClean="0"/>
              <a:t>Depict trends in data over time</a:t>
            </a:r>
          </a:p>
          <a:p>
            <a:endParaRPr lang="en-US" altLang="en-US" dirty="0" smtClean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858" y="1981200"/>
            <a:ext cx="7308742" cy="4738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Measure - Pareto </a:t>
            </a:r>
            <a:r>
              <a:rPr lang="en-US" altLang="en-US" dirty="0" smtClean="0"/>
              <a:t>Chart</a:t>
            </a:r>
          </a:p>
        </p:txBody>
      </p:sp>
      <p:sp>
        <p:nvSpPr>
          <p:cNvPr id="16387" name="Content Placeholder 3"/>
          <p:cNvSpPr>
            <a:spLocks noGrp="1"/>
          </p:cNvSpPr>
          <p:nvPr>
            <p:ph idx="1"/>
          </p:nvPr>
        </p:nvSpPr>
        <p:spPr>
          <a:xfrm>
            <a:off x="914400" y="1447800"/>
            <a:ext cx="8077200" cy="4800600"/>
          </a:xfrm>
        </p:spPr>
        <p:txBody>
          <a:bodyPr/>
          <a:lstStyle/>
          <a:p>
            <a:r>
              <a:rPr lang="en-US" altLang="en-US" sz="2800" dirty="0" smtClean="0"/>
              <a:t>help to break down a problem into components</a:t>
            </a:r>
          </a:p>
          <a:p>
            <a:endParaRPr lang="en-US" altLang="en-US" dirty="0" smtClean="0"/>
          </a:p>
        </p:txBody>
      </p:sp>
      <p:pic>
        <p:nvPicPr>
          <p:cNvPr id="1638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91" r="52948"/>
          <a:stretch>
            <a:fillRect/>
          </a:stretch>
        </p:blipFill>
        <p:spPr bwMode="auto">
          <a:xfrm>
            <a:off x="1143000" y="2057400"/>
            <a:ext cx="74676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2. Measure - </a:t>
            </a:r>
            <a:r>
              <a:rPr lang="en-US" altLang="en-US" dirty="0" err="1" smtClean="0"/>
              <a:t>Checksheet</a:t>
            </a:r>
            <a:endParaRPr lang="en-US" altLang="en-US" dirty="0" smtClean="0"/>
          </a:p>
        </p:txBody>
      </p:sp>
      <p:sp>
        <p:nvSpPr>
          <p:cNvPr id="17411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800600"/>
          </a:xfrm>
        </p:spPr>
        <p:txBody>
          <a:bodyPr/>
          <a:lstStyle/>
          <a:p>
            <a:r>
              <a:rPr lang="en-US" altLang="en-US" sz="3200" dirty="0" smtClean="0"/>
              <a:t>basic form to standardize data collection</a:t>
            </a:r>
          </a:p>
          <a:p>
            <a:endParaRPr lang="en-US" altLang="en-US" sz="3200" dirty="0" smtClean="0"/>
          </a:p>
          <a:p>
            <a:endParaRPr lang="en-US" altLang="en-US" dirty="0" smtClean="0"/>
          </a:p>
        </p:txBody>
      </p:sp>
      <p:pic>
        <p:nvPicPr>
          <p:cNvPr id="1741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2041310"/>
            <a:ext cx="7429500" cy="480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523288" cy="914400"/>
          </a:xfrm>
        </p:spPr>
        <p:txBody>
          <a:bodyPr/>
          <a:lstStyle/>
          <a:p>
            <a:r>
              <a:rPr lang="en-US" altLang="en-US" dirty="0" smtClean="0"/>
              <a:t>3. Analyze - Cause-and-Effect Diagram </a:t>
            </a:r>
            <a:br>
              <a:rPr lang="en-US" altLang="en-US" dirty="0" smtClean="0"/>
            </a:br>
            <a:r>
              <a:rPr lang="en-US" altLang="en-US" dirty="0" smtClean="0"/>
              <a:t>                                           </a:t>
            </a:r>
            <a:r>
              <a:rPr lang="en-US" altLang="en-US" sz="2000" dirty="0" smtClean="0"/>
              <a:t>[fishbone diagrams]</a:t>
            </a:r>
            <a:endParaRPr lang="en-US" altLang="en-US" sz="3600" dirty="0" smtClean="0"/>
          </a:p>
        </p:txBody>
      </p:sp>
      <p:sp>
        <p:nvSpPr>
          <p:cNvPr id="18435" name="Content Placeholder 3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724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000" dirty="0" smtClean="0"/>
              <a:t>Show relationships between causes and problems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" y="1905000"/>
            <a:ext cx="9136251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7761288" cy="914400"/>
          </a:xfrm>
        </p:spPr>
        <p:txBody>
          <a:bodyPr/>
          <a:lstStyle/>
          <a:p>
            <a:r>
              <a:rPr lang="en-US" altLang="en-US" dirty="0" smtClean="0"/>
              <a:t>4. Improve - Opportunity Flow Diagram</a:t>
            </a:r>
          </a:p>
        </p:txBody>
      </p:sp>
      <p:sp>
        <p:nvSpPr>
          <p:cNvPr id="19459" name="Content Placeholder 1"/>
          <p:cNvSpPr>
            <a:spLocks noGrp="1"/>
          </p:cNvSpPr>
          <p:nvPr>
            <p:ph idx="1"/>
          </p:nvPr>
        </p:nvSpPr>
        <p:spPr>
          <a:xfrm>
            <a:off x="152400" y="1447800"/>
            <a:ext cx="8763000" cy="4800600"/>
          </a:xfrm>
        </p:spPr>
        <p:txBody>
          <a:bodyPr/>
          <a:lstStyle/>
          <a:p>
            <a:r>
              <a:rPr lang="en-US" altLang="en-US" sz="3000" dirty="0" smtClean="0"/>
              <a:t>Separate value-added from non-value-added</a:t>
            </a:r>
          </a:p>
          <a:p>
            <a:endParaRPr lang="en-US" altLang="en-US" dirty="0" smtClean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05000"/>
            <a:ext cx="8382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533400"/>
            <a:ext cx="7761288" cy="914400"/>
          </a:xfrm>
        </p:spPr>
        <p:txBody>
          <a:bodyPr/>
          <a:lstStyle/>
          <a:p>
            <a:r>
              <a:rPr lang="en-US" altLang="en-US" dirty="0" smtClean="0"/>
              <a:t>5. Control - Process Control Chart</a:t>
            </a:r>
          </a:p>
        </p:txBody>
      </p:sp>
      <p:sp>
        <p:nvSpPr>
          <p:cNvPr id="20483" name="Content Placeholder 1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648200"/>
          </a:xfrm>
        </p:spPr>
        <p:txBody>
          <a:bodyPr/>
          <a:lstStyle/>
          <a:p>
            <a:r>
              <a:rPr lang="en-US" altLang="en-US" sz="3200" dirty="0" smtClean="0"/>
              <a:t>Assure that processes are in statistical control</a:t>
            </a:r>
            <a:endParaRPr lang="en-US" altLang="en-US" dirty="0" smtClean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09800"/>
            <a:ext cx="8751888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05B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</a:t>
            </a:r>
          </a:p>
        </p:txBody>
      </p:sp>
      <p:sp>
        <p:nvSpPr>
          <p:cNvPr id="4099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8153400" cy="4800600"/>
          </a:xfrm>
        </p:spPr>
        <p:txBody>
          <a:bodyPr/>
          <a:lstStyle/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Quality and Total Quality Management </a:t>
            </a:r>
            <a:r>
              <a:rPr lang="en-US" altLang="en-US" dirty="0"/>
              <a:t>(TQM) 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/>
              <a:t>Definition </a:t>
            </a:r>
            <a:r>
              <a:rPr lang="en-US" altLang="en-US" dirty="0" smtClean="0"/>
              <a:t>of quality and TQM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/>
              <a:t>I</a:t>
            </a:r>
            <a:r>
              <a:rPr lang="en-US" altLang="en-US" dirty="0" smtClean="0"/>
              <a:t>mportance </a:t>
            </a:r>
            <a:r>
              <a:rPr lang="en-US" altLang="en-US" dirty="0"/>
              <a:t>of quality and TQM </a:t>
            </a:r>
            <a:endParaRPr lang="en-US" altLang="en-US" dirty="0" smtClean="0"/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/>
              <a:t>Costs of quality 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Quality certifications and national awards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Six-sigma (6</a:t>
            </a:r>
            <a:r>
              <a:rPr lang="el-GR" altLang="en-US" dirty="0" smtClean="0"/>
              <a:t>σ</a:t>
            </a:r>
            <a:r>
              <a:rPr lang="en-US" altLang="en-US" dirty="0" smtClean="0"/>
              <a:t>)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Introduction to six-sigma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Six-sigma methodology (DMAIC)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>
                <a:solidFill>
                  <a:srgbClr val="0000CC"/>
                </a:solidFill>
              </a:rPr>
              <a:t>Statistical Process Control</a:t>
            </a:r>
          </a:p>
        </p:txBody>
      </p:sp>
    </p:spTree>
    <p:extLst>
      <p:ext uri="{BB962C8B-B14F-4D97-AF65-F5344CB8AC3E}">
        <p14:creationId xmlns:p14="http://schemas.microsoft.com/office/powerpoint/2010/main" val="14229296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209550"/>
            <a:ext cx="7127875" cy="1249363"/>
          </a:xfrm>
        </p:spPr>
        <p:txBody>
          <a:bodyPr/>
          <a:lstStyle/>
          <a:p>
            <a:r>
              <a:rPr lang="en-US" altLang="en-US" b="0" smtClean="0"/>
              <a:t>Statistical Process Control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285163" cy="4605338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10000"/>
              </a:spcBef>
              <a:spcAft>
                <a:spcPct val="15000"/>
              </a:spcAft>
            </a:pPr>
            <a:r>
              <a:rPr lang="en-US" altLang="en-US" sz="2800" b="1" dirty="0" smtClean="0"/>
              <a:t>Statistical process control</a:t>
            </a:r>
            <a:r>
              <a:rPr lang="en-US" altLang="en-US" sz="2800" dirty="0" smtClean="0"/>
              <a:t> 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spcAft>
                <a:spcPct val="15000"/>
              </a:spcAft>
            </a:pPr>
            <a:r>
              <a:rPr lang="en-US" altLang="en-US" sz="2400" dirty="0" smtClean="0"/>
              <a:t>The application of statistical techniques </a:t>
            </a:r>
          </a:p>
          <a:p>
            <a:pPr lvl="1">
              <a:lnSpc>
                <a:spcPct val="80000"/>
              </a:lnSpc>
              <a:spcBef>
                <a:spcPct val="10000"/>
              </a:spcBef>
              <a:spcAft>
                <a:spcPct val="15000"/>
              </a:spcAft>
            </a:pPr>
            <a:r>
              <a:rPr lang="en-US" altLang="en-US" sz="2400" dirty="0" smtClean="0"/>
              <a:t>To determine whether a process is delivering what the customer wants.</a:t>
            </a:r>
          </a:p>
          <a:p>
            <a:pPr>
              <a:lnSpc>
                <a:spcPct val="80000"/>
              </a:lnSpc>
              <a:spcBef>
                <a:spcPct val="10000"/>
              </a:spcBef>
              <a:spcAft>
                <a:spcPct val="15000"/>
              </a:spcAft>
            </a:pPr>
            <a:endParaRPr lang="en-US" altLang="en-US" sz="2800" dirty="0" smtClean="0"/>
          </a:p>
          <a:p>
            <a:r>
              <a:rPr lang="en-US" altLang="en-US" sz="2800" b="1" dirty="0" smtClean="0"/>
              <a:t>Sampling plan: </a:t>
            </a:r>
            <a:r>
              <a:rPr lang="en-US" altLang="en-US" sz="2400" dirty="0" smtClean="0"/>
              <a:t>A plan that specifies </a:t>
            </a:r>
          </a:p>
          <a:p>
            <a:pPr lvl="1"/>
            <a:r>
              <a:rPr lang="en-US" altLang="en-US" sz="2400" dirty="0" smtClean="0"/>
              <a:t>Sample size</a:t>
            </a:r>
          </a:p>
          <a:p>
            <a:pPr lvl="1"/>
            <a:r>
              <a:rPr lang="en-US" altLang="en-US" sz="2400" dirty="0" smtClean="0"/>
              <a:t>Time between successive samples, and </a:t>
            </a:r>
          </a:p>
          <a:p>
            <a:pPr lvl="1"/>
            <a:r>
              <a:rPr lang="en-US" altLang="en-US" sz="2400" dirty="0" smtClean="0"/>
              <a:t>Other decision rules when taking the action of sampling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928688" y="685800"/>
            <a:ext cx="4875212" cy="58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eaLnBrk="0" hangingPunct="0">
              <a:defRPr/>
            </a:pPr>
            <a:r>
              <a:rPr lang="en-AU" sz="3200" dirty="0">
                <a:solidFill>
                  <a:srgbClr val="C6040B"/>
                </a:solidFill>
                <a:effectLst/>
                <a:latin typeface="+mj-lt"/>
                <a:ea typeface="+mj-ea"/>
                <a:cs typeface="+mj-cs"/>
              </a:rPr>
              <a:t>Sampling Distributions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598488" y="3351213"/>
            <a:ext cx="8204200" cy="314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FFE397"/>
                    </a:gs>
                    <a:gs pos="50000">
                      <a:srgbClr val="F3E8B8"/>
                    </a:gs>
                    <a:gs pos="100000">
                      <a:srgbClr val="FFE397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  <p:grpSp>
        <p:nvGrpSpPr>
          <p:cNvPr id="25604" name="Group 16"/>
          <p:cNvGrpSpPr>
            <a:grpSpLocks/>
          </p:cNvGrpSpPr>
          <p:nvPr/>
        </p:nvGrpSpPr>
        <p:grpSpPr bwMode="auto">
          <a:xfrm>
            <a:off x="900113" y="2603500"/>
            <a:ext cx="2833687" cy="2746375"/>
            <a:chOff x="718" y="2276"/>
            <a:chExt cx="1548" cy="1539"/>
          </a:xfrm>
        </p:grpSpPr>
        <p:graphicFrame>
          <p:nvGraphicFramePr>
            <p:cNvPr id="25610" name="Object 3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910" y="2709"/>
            <a:ext cx="1197" cy="11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38" name="Equation" r:id="rId4" imgW="609600" imgH="584200" progId="Equation.3">
                    <p:embed/>
                  </p:oleObj>
                </mc:Choice>
                <mc:Fallback>
                  <p:oleObj name="Equation" r:id="rId4" imgW="609600" imgH="584200" progId="Equation.3">
                    <p:embed/>
                    <p:pic>
                      <p:nvPicPr>
                        <p:cNvPr id="0" name="Object 3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0" y="2709"/>
                          <a:ext cx="1197" cy="11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tx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611" name="Text Box 12"/>
            <p:cNvSpPr txBox="1">
              <a:spLocks noChangeArrowheads="1"/>
            </p:cNvSpPr>
            <p:nvPr/>
          </p:nvSpPr>
          <p:spPr bwMode="auto">
            <a:xfrm>
              <a:off x="718" y="2276"/>
              <a:ext cx="154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l" defTabSz="762000" eaLnBrk="0" hangingPunct="0">
                <a:spcBef>
                  <a:spcPct val="20000"/>
                </a:spcBef>
                <a:buClr>
                  <a:srgbClr val="3034B2"/>
                </a:buClr>
                <a:buFont typeface="Times" pitchFamily="34" charset="0"/>
                <a:buChar char="•"/>
                <a:defRPr sz="29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defTabSz="762000" eaLnBrk="0" hangingPunct="0">
                <a:spcBef>
                  <a:spcPct val="20000"/>
                </a:spcBef>
                <a:buClr>
                  <a:srgbClr val="C35732"/>
                </a:buClr>
                <a:buChar char="–"/>
                <a:defRPr sz="25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defTabSz="762000" eaLnBrk="0" hangingPunct="0">
                <a:spcBef>
                  <a:spcPct val="20000"/>
                </a:spcBef>
                <a:buFont typeface="Times" pitchFamily="34" charset="0"/>
                <a:buChar char="•"/>
                <a:defRPr sz="21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defTabSz="762000" eaLnBrk="0" hangingPunct="0">
                <a:spcBef>
                  <a:spcPct val="20000"/>
                </a:spcBef>
                <a:buClr>
                  <a:srgbClr val="C6040B"/>
                </a:buClr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defTabSz="762000" eaLnBrk="0" hangingPunct="0">
                <a:spcBef>
                  <a:spcPct val="20000"/>
                </a:spcBef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AU" altLang="en-US" sz="2800">
                  <a:solidFill>
                    <a:srgbClr val="0F0F0F"/>
                  </a:solidFill>
                  <a:effectLst/>
                </a:rPr>
                <a:t>Sample Mean</a:t>
              </a:r>
            </a:p>
          </p:txBody>
        </p:sp>
      </p:grpSp>
      <p:sp>
        <p:nvSpPr>
          <p:cNvPr id="25605" name="Text Box 15"/>
          <p:cNvSpPr txBox="1">
            <a:spLocks noChangeArrowheads="1"/>
          </p:cNvSpPr>
          <p:nvPr/>
        </p:nvSpPr>
        <p:spPr bwMode="auto">
          <a:xfrm>
            <a:off x="838200" y="1773238"/>
            <a:ext cx="775017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762000" eaLnBrk="0" hangingPunct="0">
              <a:spcBef>
                <a:spcPct val="20000"/>
              </a:spcBef>
              <a:buClr>
                <a:srgbClr val="3034B2"/>
              </a:buClr>
              <a:buFont typeface="Times" pitchFamily="34" charset="0"/>
              <a:buChar char="•"/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762000" eaLnBrk="0" hangingPunct="0">
              <a:spcBef>
                <a:spcPct val="20000"/>
              </a:spcBef>
              <a:buClr>
                <a:srgbClr val="C35732"/>
              </a:buClr>
              <a:buChar char="–"/>
              <a:defRPr sz="25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762000" eaLnBrk="0" hangingPunct="0">
              <a:spcBef>
                <a:spcPct val="20000"/>
              </a:spcBef>
              <a:buFont typeface="Times" pitchFamily="34" charset="0"/>
              <a:buChar char="•"/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762000" eaLnBrk="0" hangingPunct="0">
              <a:spcBef>
                <a:spcPct val="20000"/>
              </a:spcBef>
              <a:buClr>
                <a:srgbClr val="C6040B"/>
              </a:buClr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762000" eaLnBrk="0" hangingPunct="0">
              <a:spcBef>
                <a:spcPct val="20000"/>
              </a:spcBef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effectLst/>
              </a:rPr>
              <a:t>A sample mean is the sum of the observations divided by the total number of observations.</a:t>
            </a:r>
          </a:p>
        </p:txBody>
      </p:sp>
      <p:grpSp>
        <p:nvGrpSpPr>
          <p:cNvPr id="25606" name="Group 19"/>
          <p:cNvGrpSpPr>
            <a:grpSpLocks/>
          </p:cNvGrpSpPr>
          <p:nvPr/>
        </p:nvGrpSpPr>
        <p:grpSpPr bwMode="auto">
          <a:xfrm>
            <a:off x="3795713" y="2603500"/>
            <a:ext cx="5068888" cy="2862068"/>
            <a:chOff x="2779" y="1880"/>
            <a:chExt cx="2542" cy="1523"/>
          </a:xfrm>
        </p:grpSpPr>
        <p:sp>
          <p:nvSpPr>
            <p:cNvPr id="25608" name="Text Box 17"/>
            <p:cNvSpPr txBox="1">
              <a:spLocks noChangeArrowheads="1"/>
            </p:cNvSpPr>
            <p:nvPr/>
          </p:nvSpPr>
          <p:spPr bwMode="auto">
            <a:xfrm>
              <a:off x="2779" y="1880"/>
              <a:ext cx="2542" cy="1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 eaLnBrk="0" hangingPunct="0">
                <a:spcBef>
                  <a:spcPct val="20000"/>
                </a:spcBef>
                <a:buClr>
                  <a:srgbClr val="3034B2"/>
                </a:buClr>
                <a:buFont typeface="Times" pitchFamily="34" charset="0"/>
                <a:buChar char="•"/>
                <a:defRPr sz="29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defTabSz="762000" eaLnBrk="0" hangingPunct="0">
                <a:spcBef>
                  <a:spcPct val="20000"/>
                </a:spcBef>
                <a:buClr>
                  <a:srgbClr val="C35732"/>
                </a:buClr>
                <a:buChar char="–"/>
                <a:defRPr sz="25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defTabSz="762000" eaLnBrk="0" hangingPunct="0">
                <a:spcBef>
                  <a:spcPct val="20000"/>
                </a:spcBef>
                <a:buFont typeface="Times" pitchFamily="34" charset="0"/>
                <a:buChar char="•"/>
                <a:defRPr sz="21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defTabSz="762000" eaLnBrk="0" hangingPunct="0">
                <a:spcBef>
                  <a:spcPct val="20000"/>
                </a:spcBef>
                <a:buClr>
                  <a:srgbClr val="C6040B"/>
                </a:buClr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defTabSz="762000" eaLnBrk="0" hangingPunct="0">
                <a:spcBef>
                  <a:spcPct val="20000"/>
                </a:spcBef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en-US" sz="2400" dirty="0">
                  <a:effectLst/>
                </a:rPr>
                <a:t>where</a:t>
              </a:r>
            </a:p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en-US" sz="2400" dirty="0">
                  <a:effectLst/>
                </a:rPr>
                <a:t>x</a:t>
              </a:r>
              <a:r>
                <a:rPr lang="en-US" altLang="en-US" sz="2400" baseline="-25000" dirty="0">
                  <a:effectLst/>
                </a:rPr>
                <a:t>i</a:t>
              </a:r>
              <a:r>
                <a:rPr lang="en-US" altLang="en-US" sz="2400" dirty="0">
                  <a:effectLst/>
                </a:rPr>
                <a:t> = observations of a quality characteristic such as time.</a:t>
              </a:r>
            </a:p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en-US" sz="2400" dirty="0">
                  <a:effectLst/>
                </a:rPr>
                <a:t>n = total number of observations</a:t>
              </a:r>
            </a:p>
            <a:p>
              <a:pPr algn="ctr"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en-US" sz="2400" dirty="0">
                  <a:effectLst/>
                </a:rPr>
                <a:t>x = mean</a:t>
              </a:r>
            </a:p>
          </p:txBody>
        </p:sp>
        <p:sp>
          <p:nvSpPr>
            <p:cNvPr id="1042" name="Line 18"/>
            <p:cNvSpPr>
              <a:spLocks noChangeShapeType="1"/>
            </p:cNvSpPr>
            <p:nvPr/>
          </p:nvSpPr>
          <p:spPr bwMode="auto">
            <a:xfrm>
              <a:off x="3735" y="3009"/>
              <a:ext cx="8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  <p:sp>
        <p:nvSpPr>
          <p:cNvPr id="25607" name="Text Box 22"/>
          <p:cNvSpPr txBox="1">
            <a:spLocks noChangeArrowheads="1"/>
          </p:cNvSpPr>
          <p:nvPr/>
        </p:nvSpPr>
        <p:spPr bwMode="auto">
          <a:xfrm>
            <a:off x="646113" y="5529263"/>
            <a:ext cx="8156575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lr>
                <a:srgbClr val="3034B2"/>
              </a:buClr>
              <a:buFont typeface="Times" pitchFamily="34" charset="0"/>
              <a:buChar char="•"/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rgbClr val="C35732"/>
              </a:buClr>
              <a:buChar char="–"/>
              <a:defRPr sz="25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Times" pitchFamily="34" charset="0"/>
              <a:buChar char="•"/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rgbClr val="C6040B"/>
              </a:buClr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400">
                <a:effectLst/>
              </a:rPr>
              <a:t>The distribution of sample means can be                     approximated by the normal distribution.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6629401" cy="858838"/>
          </a:xfrm>
        </p:spPr>
        <p:txBody>
          <a:bodyPr/>
          <a:lstStyle/>
          <a:p>
            <a:r>
              <a:rPr lang="en-US" altLang="en-US" sz="3200" b="0" dirty="0" smtClean="0"/>
              <a:t>Sample Sigma (Standard deviation)</a:t>
            </a:r>
          </a:p>
        </p:txBody>
      </p:sp>
      <p:graphicFrame>
        <p:nvGraphicFramePr>
          <p:cNvPr id="26627" name="Object 8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7040301"/>
              </p:ext>
            </p:extLst>
          </p:nvPr>
        </p:nvGraphicFramePr>
        <p:xfrm>
          <a:off x="791029" y="2870200"/>
          <a:ext cx="2301875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8" name="Equation" r:id="rId4" imgW="1117600" imgH="508000" progId="Equation.3">
                  <p:embed/>
                </p:oleObj>
              </mc:Choice>
              <mc:Fallback>
                <p:oleObj name="Equation" r:id="rId4" imgW="1117600" imgH="508000" progId="Equation.3">
                  <p:embed/>
                  <p:pic>
                    <p:nvPicPr>
                      <p:cNvPr id="0" name="Object 8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1029" y="2870200"/>
                        <a:ext cx="2301875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8" name="Text Box 11"/>
          <p:cNvSpPr txBox="1">
            <a:spLocks noChangeArrowheads="1"/>
          </p:cNvSpPr>
          <p:nvPr/>
        </p:nvSpPr>
        <p:spPr bwMode="auto">
          <a:xfrm>
            <a:off x="762000" y="1647825"/>
            <a:ext cx="8382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762000" eaLnBrk="0" hangingPunct="0">
              <a:spcBef>
                <a:spcPct val="20000"/>
              </a:spcBef>
              <a:buClr>
                <a:srgbClr val="3034B2"/>
              </a:buClr>
              <a:buFont typeface="Times" pitchFamily="34" charset="0"/>
              <a:buChar char="•"/>
              <a:defRPr sz="2900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762000" eaLnBrk="0" hangingPunct="0">
              <a:spcBef>
                <a:spcPct val="20000"/>
              </a:spcBef>
              <a:buClr>
                <a:srgbClr val="C35732"/>
              </a:buClr>
              <a:buChar char="–"/>
              <a:defRPr sz="25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762000" eaLnBrk="0" hangingPunct="0">
              <a:spcBef>
                <a:spcPct val="20000"/>
              </a:spcBef>
              <a:buFont typeface="Times" pitchFamily="34" charset="0"/>
              <a:buChar char="•"/>
              <a:defRPr sz="21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762000" eaLnBrk="0" hangingPunct="0">
              <a:spcBef>
                <a:spcPct val="20000"/>
              </a:spcBef>
              <a:buClr>
                <a:srgbClr val="C6040B"/>
              </a:buClr>
              <a:buChar char="–"/>
              <a:defRPr sz="17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762000" eaLnBrk="0" hangingPunct="0">
              <a:spcBef>
                <a:spcPct val="20000"/>
              </a:spcBef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7620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034B2"/>
              </a:buClr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en-US" altLang="en-US" sz="2400" dirty="0" smtClean="0">
                <a:effectLst/>
              </a:rPr>
              <a:t>The </a:t>
            </a:r>
            <a:r>
              <a:rPr lang="en-US" altLang="en-US" sz="2400" dirty="0">
                <a:solidFill>
                  <a:srgbClr val="FF6600"/>
                </a:solidFill>
                <a:effectLst/>
              </a:rPr>
              <a:t>standard deviation </a:t>
            </a:r>
            <a:r>
              <a:rPr lang="en-US" altLang="en-US" sz="2400" dirty="0">
                <a:effectLst/>
              </a:rPr>
              <a:t>is the square root of the variance of a distribution.</a:t>
            </a:r>
          </a:p>
        </p:txBody>
      </p:sp>
      <p:grpSp>
        <p:nvGrpSpPr>
          <p:cNvPr id="26629" name="Group 16"/>
          <p:cNvGrpSpPr>
            <a:grpSpLocks/>
          </p:cNvGrpSpPr>
          <p:nvPr/>
        </p:nvGrpSpPr>
        <p:grpSpPr bwMode="auto">
          <a:xfrm>
            <a:off x="3352800" y="2895601"/>
            <a:ext cx="5791200" cy="3046413"/>
            <a:chOff x="2288" y="1936"/>
            <a:chExt cx="3334" cy="1919"/>
          </a:xfrm>
        </p:grpSpPr>
        <p:sp>
          <p:nvSpPr>
            <p:cNvPr id="26630" name="Text Box 13"/>
            <p:cNvSpPr txBox="1">
              <a:spLocks noChangeArrowheads="1"/>
            </p:cNvSpPr>
            <p:nvPr/>
          </p:nvSpPr>
          <p:spPr bwMode="auto">
            <a:xfrm>
              <a:off x="2288" y="1936"/>
              <a:ext cx="3334" cy="19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defTabSz="762000" eaLnBrk="0" hangingPunct="0">
                <a:spcBef>
                  <a:spcPct val="20000"/>
                </a:spcBef>
                <a:buClr>
                  <a:srgbClr val="3034B2"/>
                </a:buClr>
                <a:buFont typeface="Times" pitchFamily="34" charset="0"/>
                <a:buChar char="•"/>
                <a:defRPr sz="29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algn="l" defTabSz="762000" eaLnBrk="0" hangingPunct="0">
                <a:spcBef>
                  <a:spcPct val="20000"/>
                </a:spcBef>
                <a:buClr>
                  <a:srgbClr val="C35732"/>
                </a:buClr>
                <a:buChar char="–"/>
                <a:defRPr sz="25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algn="l" defTabSz="762000" eaLnBrk="0" hangingPunct="0">
                <a:spcBef>
                  <a:spcPct val="20000"/>
                </a:spcBef>
                <a:buFont typeface="Times" pitchFamily="34" charset="0"/>
                <a:buChar char="•"/>
                <a:defRPr sz="21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algn="l" defTabSz="762000" eaLnBrk="0" hangingPunct="0">
                <a:spcBef>
                  <a:spcPct val="20000"/>
                </a:spcBef>
                <a:buClr>
                  <a:srgbClr val="C6040B"/>
                </a:buClr>
                <a:buChar char="–"/>
                <a:defRPr sz="17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algn="l" defTabSz="762000" eaLnBrk="0" hangingPunct="0">
                <a:spcBef>
                  <a:spcPct val="20000"/>
                </a:spcBef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7620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3034B2"/>
                </a:buClr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en-US" sz="2400" dirty="0">
                  <a:effectLst/>
                </a:rPr>
                <a:t>where</a:t>
              </a:r>
            </a:p>
            <a:p>
              <a:pPr eaLnBrk="1" hangingPunct="1">
                <a:spcBef>
                  <a:spcPct val="50000"/>
                </a:spcBef>
                <a:buClrTx/>
                <a:buFont typeface="Symbol" pitchFamily="18" charset="2"/>
                <a:buNone/>
              </a:pPr>
              <a:r>
                <a:rPr lang="en-US" altLang="en-US" sz="2400" dirty="0">
                  <a:effectLst/>
                  <a:sym typeface="Symbol" pitchFamily="18" charset="2"/>
                </a:rPr>
                <a:t> </a:t>
              </a:r>
              <a:r>
                <a:rPr lang="en-US" altLang="en-US" sz="2400" dirty="0">
                  <a:effectLst/>
                </a:rPr>
                <a:t>= standard deviation of a sample</a:t>
              </a:r>
            </a:p>
            <a:p>
              <a:pPr eaLnBrk="1" hangingPunct="1">
                <a:spcBef>
                  <a:spcPct val="50000"/>
                </a:spcBef>
                <a:buClrTx/>
                <a:buFont typeface="Symbol" pitchFamily="18" charset="2"/>
                <a:buNone/>
              </a:pPr>
              <a:r>
                <a:rPr lang="en-US" altLang="en-US" sz="2400" dirty="0">
                  <a:effectLst/>
                </a:rPr>
                <a:t>n = total number of observations</a:t>
              </a:r>
            </a:p>
            <a:p>
              <a:pPr eaLnBrk="1" hangingPunct="1">
                <a:spcBef>
                  <a:spcPct val="50000"/>
                </a:spcBef>
                <a:buClrTx/>
                <a:buFont typeface="Symbol" pitchFamily="18" charset="2"/>
                <a:buNone/>
              </a:pPr>
              <a:r>
                <a:rPr lang="en-US" altLang="en-US" sz="2400" dirty="0">
                  <a:effectLst/>
                </a:rPr>
                <a:t>x</a:t>
              </a:r>
              <a:r>
                <a:rPr lang="en-US" altLang="en-US" sz="2400" baseline="-25000" dirty="0">
                  <a:effectLst/>
                </a:rPr>
                <a:t>i</a:t>
              </a:r>
              <a:r>
                <a:rPr lang="en-US" altLang="en-US" sz="2400" dirty="0">
                  <a:effectLst/>
                </a:rPr>
                <a:t> = observations of a quality characteristic</a:t>
              </a:r>
            </a:p>
            <a:p>
              <a:pPr eaLnBrk="1" hangingPunct="1">
                <a:spcBef>
                  <a:spcPct val="50000"/>
                </a:spcBef>
                <a:buClrTx/>
                <a:buFontTx/>
                <a:buNone/>
              </a:pPr>
              <a:r>
                <a:rPr lang="en-US" altLang="en-US" sz="2400" dirty="0">
                  <a:effectLst/>
                </a:rPr>
                <a:t>x = mean</a:t>
              </a:r>
            </a:p>
          </p:txBody>
        </p:sp>
        <p:sp>
          <p:nvSpPr>
            <p:cNvPr id="483342" name="Line 14"/>
            <p:cNvSpPr>
              <a:spLocks noChangeShapeType="1"/>
            </p:cNvSpPr>
            <p:nvPr/>
          </p:nvSpPr>
          <p:spPr bwMode="auto">
            <a:xfrm>
              <a:off x="2336" y="3616"/>
              <a:ext cx="10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25438"/>
            <a:ext cx="8229600" cy="1249362"/>
          </a:xfrm>
        </p:spPr>
        <p:txBody>
          <a:bodyPr/>
          <a:lstStyle/>
          <a:p>
            <a:r>
              <a:rPr lang="en-US" altLang="en-US" sz="3200" smtClean="0"/>
              <a:t>Process Distributions</a:t>
            </a:r>
          </a:p>
        </p:txBody>
      </p:sp>
      <p:sp>
        <p:nvSpPr>
          <p:cNvPr id="491524" name="Rectangle 4"/>
          <p:cNvSpPr>
            <a:spLocks noChangeArrowheads="1"/>
          </p:cNvSpPr>
          <p:nvPr/>
        </p:nvSpPr>
        <p:spPr bwMode="auto">
          <a:xfrm>
            <a:off x="533400" y="1708150"/>
            <a:ext cx="8353425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l" defTabSz="762000" eaLnBrk="0" hangingPunct="0">
              <a:defRPr/>
            </a:pPr>
            <a:r>
              <a:rPr lang="en-US" sz="2400" dirty="0">
                <a:effectLst/>
                <a:latin typeface="Arial" pitchFamily="34" charset="0"/>
              </a:rPr>
              <a:t>A </a:t>
            </a:r>
            <a:r>
              <a:rPr lang="en-US" sz="2400" dirty="0">
                <a:solidFill>
                  <a:srgbClr val="FF6600"/>
                </a:solidFill>
                <a:effectLst/>
                <a:latin typeface="Arial" pitchFamily="34" charset="0"/>
              </a:rPr>
              <a:t>process distribution </a:t>
            </a:r>
            <a:r>
              <a:rPr lang="en-US" sz="2400" dirty="0">
                <a:effectLst/>
                <a:latin typeface="Arial" pitchFamily="34" charset="0"/>
              </a:rPr>
              <a:t>can be characterized by its location, spread, and shape.</a:t>
            </a:r>
          </a:p>
          <a:p>
            <a:pPr marL="227013" indent="-227013" defTabSz="762000" eaLnBrk="0" hangingPunct="0">
              <a:buFont typeface="Wingdings" pitchFamily="2" charset="2"/>
              <a:buChar char="Ø"/>
              <a:defRPr/>
            </a:pPr>
            <a:endParaRPr lang="en-US" sz="1050" dirty="0">
              <a:effectLst/>
              <a:latin typeface="Arial" pitchFamily="34" charset="0"/>
            </a:endParaRPr>
          </a:p>
          <a:p>
            <a:pPr marL="227013" indent="-227013" defTabSz="762000" eaLnBrk="0" hangingPunct="0">
              <a:buFont typeface="Wingdings" pitchFamily="2" charset="2"/>
              <a:buChar char="Ø"/>
              <a:defRPr/>
            </a:pPr>
            <a:endParaRPr lang="en-US" sz="800" dirty="0">
              <a:latin typeface="Arial" pitchFamily="34" charset="0"/>
            </a:endParaRP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2957513"/>
            <a:ext cx="9144000" cy="329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0" y="4854575"/>
            <a:ext cx="10937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600" dirty="0" smtClean="0">
                <a:latin typeface="Arial" pitchFamily="34" charset="0"/>
              </a:rPr>
              <a:t>Location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509963" y="4854575"/>
            <a:ext cx="10937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600" dirty="0" smtClean="0">
                <a:latin typeface="Arial" pitchFamily="34" charset="0"/>
              </a:rPr>
              <a:t>Spread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465888" y="4854575"/>
            <a:ext cx="9556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defTabSz="762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1600" smtClean="0">
                <a:latin typeface="Arial" pitchFamily="34" charset="0"/>
              </a:rPr>
              <a:t>Shape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Process Capability</a:t>
            </a:r>
          </a:p>
        </p:txBody>
      </p:sp>
      <p:sp>
        <p:nvSpPr>
          <p:cNvPr id="204806" name="Text Box 6"/>
          <p:cNvSpPr txBox="1">
            <a:spLocks noChangeArrowheads="1"/>
          </p:cNvSpPr>
          <p:nvPr/>
        </p:nvSpPr>
        <p:spPr bwMode="auto">
          <a:xfrm>
            <a:off x="609600" y="6324600"/>
            <a:ext cx="609600" cy="342900"/>
          </a:xfrm>
          <a:prstGeom prst="rect">
            <a:avLst/>
          </a:prstGeom>
          <a:gradFill rotWithShape="1">
            <a:gsLst>
              <a:gs pos="0">
                <a:srgbClr val="FFFF99">
                  <a:gamma/>
                  <a:shade val="46275"/>
                  <a:invGamma/>
                </a:srgbClr>
              </a:gs>
              <a:gs pos="50000">
                <a:srgbClr val="FFFF99"/>
              </a:gs>
              <a:gs pos="100000">
                <a:srgbClr val="FFFF99">
                  <a:gamma/>
                  <a:shade val="46275"/>
                  <a:invGamma/>
                </a:srgbClr>
              </a:gs>
            </a:gsLst>
            <a:lin ang="5400000" scaled="1"/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sz="1400">
                <a:solidFill>
                  <a:srgbClr val="0066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LO 2</a:t>
            </a:r>
            <a:endParaRPr lang="en-US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</a:endParaRPr>
          </a:p>
        </p:txBody>
      </p:sp>
      <p:graphicFrame>
        <p:nvGraphicFramePr>
          <p:cNvPr id="2970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4029838"/>
              </p:ext>
            </p:extLst>
          </p:nvPr>
        </p:nvGraphicFramePr>
        <p:xfrm>
          <a:off x="1251857" y="1500187"/>
          <a:ext cx="6789738" cy="4995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6" name="Bitmap Image" r:id="rId4" imgW="6866667" imgH="5761905" progId="PBrush">
                  <p:embed/>
                </p:oleObj>
              </mc:Choice>
              <mc:Fallback>
                <p:oleObj name="Bitmap Image" r:id="rId4" imgW="6866667" imgH="5761905" progId="PBrus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1857" y="1500187"/>
                        <a:ext cx="6789738" cy="4995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Capability Index (</a:t>
            </a:r>
            <a:r>
              <a:rPr lang="en-US" altLang="en-US" noProof="1" smtClean="0"/>
              <a:t>C</a:t>
            </a:r>
            <a:r>
              <a:rPr lang="en-US" altLang="en-US" baseline="-25000" noProof="1" smtClean="0"/>
              <a:t>pk</a:t>
            </a:r>
            <a:r>
              <a:rPr lang="en-US" altLang="en-US" dirty="0" smtClean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747" name="Rectangle 26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609600" y="1447800"/>
                <a:ext cx="8458200" cy="4800600"/>
              </a:xfrm>
            </p:spPr>
            <p:txBody>
              <a:bodyPr/>
              <a:lstStyle/>
              <a:p>
                <a:r>
                  <a:rPr lang="en-US" altLang="en-US" sz="2800" dirty="0" smtClean="0"/>
                  <a:t>Capability index (</a:t>
                </a:r>
                <a:r>
                  <a:rPr lang="en-US" altLang="en-US" sz="2800" noProof="1" smtClean="0"/>
                  <a:t>C</a:t>
                </a:r>
                <a:r>
                  <a:rPr lang="en-US" altLang="en-US" sz="2800" baseline="-25000" noProof="1" smtClean="0"/>
                  <a:t>pk</a:t>
                </a:r>
                <a:r>
                  <a:rPr lang="en-US" altLang="en-US" sz="2800" dirty="0" smtClean="0"/>
                  <a:t>) shows how well parts being produced fit into </a:t>
                </a:r>
                <a:r>
                  <a:rPr lang="en-US" altLang="en-US" sz="2800" u="sng" dirty="0" smtClean="0"/>
                  <a:t>design limit specifications </a:t>
                </a:r>
              </a:p>
              <a:p>
                <a:endParaRPr lang="en-US" altLang="en-US" sz="2800" u="sng" dirty="0"/>
              </a:p>
              <a:p>
                <a:endParaRPr lang="en-US" altLang="en-US" sz="2800" u="sng" dirty="0" smtClean="0"/>
              </a:p>
              <a:p>
                <a:endParaRPr lang="en-US" altLang="en-US" sz="2800" u="sng" dirty="0"/>
              </a:p>
              <a:p>
                <a:r>
                  <a:rPr lang="en-US" altLang="en-US" sz="2800" dirty="0"/>
                  <a:t>If </a:t>
                </a:r>
                <a:r>
                  <a:rPr lang="en-US" altLang="en-US" sz="2800" noProof="1"/>
                  <a:t>C</a:t>
                </a:r>
                <a:r>
                  <a:rPr lang="en-US" altLang="en-US" sz="2800" baseline="-25000" noProof="1"/>
                  <a:t>pk</a:t>
                </a:r>
                <a:r>
                  <a:rPr lang="en-US" altLang="en-US" sz="2800" noProof="1"/>
                  <a:t> </a:t>
                </a:r>
                <a14:m>
                  <m:oMath xmlns:m="http://schemas.openxmlformats.org/officeDocument/2006/math">
                    <m:r>
                      <a:rPr lang="en-US" altLang="en-US" sz="2800" i="1" noProof="1">
                        <a:latin typeface="Cambria Math"/>
                        <a:ea typeface="Cambria Math"/>
                      </a:rPr>
                      <m:t>≥</m:t>
                    </m:r>
                  </m:oMath>
                </a14:m>
                <a:r>
                  <a:rPr lang="en-US" altLang="en-US" sz="2800" noProof="1"/>
                  <a:t>1, this process is capable to meet the </a:t>
                </a:r>
                <a:r>
                  <a:rPr lang="en-US" altLang="en-US" sz="2800" dirty="0"/>
                  <a:t>design limit </a:t>
                </a:r>
                <a:r>
                  <a:rPr lang="en-US" altLang="en-US" sz="2800" noProof="1" smtClean="0"/>
                  <a:t>specifications </a:t>
                </a:r>
              </a:p>
              <a:p>
                <a:r>
                  <a:rPr lang="en-US" altLang="en-US" sz="2800" dirty="0"/>
                  <a:t>If </a:t>
                </a:r>
                <a:r>
                  <a:rPr lang="en-US" altLang="en-US" sz="2800" noProof="1"/>
                  <a:t>C</a:t>
                </a:r>
                <a:r>
                  <a:rPr lang="en-US" altLang="en-US" sz="2800" baseline="-25000" noProof="1"/>
                  <a:t>pk</a:t>
                </a:r>
                <a:r>
                  <a:rPr lang="en-US" altLang="en-US" sz="2800" noProof="1"/>
                  <a:t> </a:t>
                </a:r>
                <a14:m>
                  <m:oMath xmlns:m="http://schemas.openxmlformats.org/officeDocument/2006/math">
                    <m:r>
                      <a:rPr lang="en-US" altLang="en-US" sz="2800" b="0" i="1" noProof="1" smtClean="0">
                        <a:latin typeface="Cambria Math" panose="02040503050406030204" pitchFamily="18" charset="0"/>
                        <a:ea typeface="Cambria Math"/>
                      </a:rPr>
                      <m:t>&lt;</m:t>
                    </m:r>
                  </m:oMath>
                </a14:m>
                <a:r>
                  <a:rPr lang="en-US" altLang="en-US" sz="2800" noProof="1" smtClean="0"/>
                  <a:t>1, this </a:t>
                </a:r>
                <a:r>
                  <a:rPr lang="en-US" altLang="en-US" sz="2800" noProof="1"/>
                  <a:t>process is </a:t>
                </a:r>
                <a:r>
                  <a:rPr lang="en-US" altLang="en-US" sz="2800" u="sng" noProof="1"/>
                  <a:t>NOT</a:t>
                </a:r>
                <a:r>
                  <a:rPr lang="en-US" altLang="en-US" sz="2800" noProof="1"/>
                  <a:t> capable to meet the </a:t>
                </a:r>
                <a:r>
                  <a:rPr lang="en-US" altLang="en-US" sz="2800" dirty="0"/>
                  <a:t>design limit </a:t>
                </a:r>
                <a:r>
                  <a:rPr lang="en-US" altLang="en-US" sz="2800" noProof="1" smtClean="0"/>
                  <a:t>specifications</a:t>
                </a:r>
                <a:r>
                  <a:rPr lang="en-US" altLang="en-US" dirty="0" smtClean="0"/>
                  <a:t/>
                </a:r>
                <a:br>
                  <a:rPr lang="en-US" altLang="en-US" dirty="0" smtClean="0"/>
                </a:br>
                <a:r>
                  <a:rPr lang="en-US" altLang="en-US" dirty="0" smtClean="0"/>
                  <a:t/>
                </a:r>
                <a:br>
                  <a:rPr lang="en-US" altLang="en-US" dirty="0" smtClean="0"/>
                </a:br>
                <a:r>
                  <a:rPr lang="en-US" altLang="en-US" dirty="0" smtClean="0"/>
                  <a:t/>
                </a:r>
                <a:br>
                  <a:rPr lang="en-US" altLang="en-US" dirty="0" smtClean="0"/>
                </a:br>
                <a:endParaRPr lang="en-US" altLang="en-US" dirty="0" smtClean="0"/>
              </a:p>
            </p:txBody>
          </p:sp>
        </mc:Choice>
        <mc:Fallback xmlns="">
          <p:sp>
            <p:nvSpPr>
              <p:cNvPr id="31747" name="Rectangle 2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447800"/>
                <a:ext cx="8458200" cy="4800600"/>
              </a:xfrm>
              <a:blipFill rotWithShape="0">
                <a:blip r:embed="rId4"/>
                <a:stretch>
                  <a:fillRect l="-1297" t="-1398" r="-21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174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646540"/>
              </p:ext>
            </p:extLst>
          </p:nvPr>
        </p:nvGraphicFramePr>
        <p:xfrm>
          <a:off x="2362200" y="2590800"/>
          <a:ext cx="413385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9" name="Equation" r:id="rId5" imgW="2070000" imgH="482400" progId="Equation.3">
                  <p:embed/>
                </p:oleObj>
              </mc:Choice>
              <mc:Fallback>
                <p:oleObj name="Equation" r:id="rId5" imgW="2070000" imgH="482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590800"/>
                        <a:ext cx="4133850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99FFCC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5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086600" cy="914400"/>
          </a:xfrm>
        </p:spPr>
        <p:txBody>
          <a:bodyPr/>
          <a:lstStyle/>
          <a:p>
            <a:pPr eaLnBrk="1" hangingPunct="1"/>
            <a:r>
              <a:rPr lang="en-US" altLang="en-US" dirty="0"/>
              <a:t>Example </a:t>
            </a:r>
            <a:r>
              <a:rPr lang="en-US" altLang="en-US" dirty="0" smtClean="0"/>
              <a:t>of Capability Index</a:t>
            </a:r>
          </a:p>
        </p:txBody>
      </p:sp>
      <p:sp>
        <p:nvSpPr>
          <p:cNvPr id="31747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152400" y="1447800"/>
            <a:ext cx="8915400" cy="4800600"/>
          </a:xfrm>
        </p:spPr>
        <p:txBody>
          <a:bodyPr/>
          <a:lstStyle/>
          <a:p>
            <a:r>
              <a:rPr lang="en-US" altLang="en-US" sz="2800" dirty="0" smtClean="0"/>
              <a:t>The quality manager is assessing the capability of a process that puts pressurized grease in an aerosol can</a:t>
            </a:r>
          </a:p>
          <a:p>
            <a:r>
              <a:rPr lang="en-US" altLang="en-US" sz="2800" dirty="0" smtClean="0"/>
              <a:t>Designed specification limits:</a:t>
            </a:r>
          </a:p>
          <a:p>
            <a:pPr lvl="1"/>
            <a:r>
              <a:rPr lang="en-US" altLang="en-US" sz="2800" dirty="0" smtClean="0"/>
              <a:t>Lower </a:t>
            </a:r>
            <a:r>
              <a:rPr lang="en-US" altLang="en-US" sz="2800" dirty="0"/>
              <a:t>Specification Limit (LSL) = 55 psi</a:t>
            </a:r>
          </a:p>
          <a:p>
            <a:pPr lvl="1"/>
            <a:r>
              <a:rPr lang="en-US" altLang="en-US" sz="2800" dirty="0"/>
              <a:t>Upper Specification Limit (USL) = 65 psi</a:t>
            </a:r>
          </a:p>
          <a:p>
            <a:r>
              <a:rPr lang="en-US" altLang="en-US" sz="2800" dirty="0" smtClean="0"/>
              <a:t>Based on their current process, the sampling results: </a:t>
            </a:r>
          </a:p>
          <a:p>
            <a:pPr lvl="1"/>
            <a:r>
              <a:rPr lang="en-US" altLang="en-US" sz="2800" dirty="0" smtClean="0"/>
              <a:t>Sample </a:t>
            </a:r>
            <a:r>
              <a:rPr lang="en-US" altLang="en-US" sz="2800" dirty="0"/>
              <a:t>Mean = 61 psi</a:t>
            </a:r>
          </a:p>
          <a:p>
            <a:pPr lvl="1"/>
            <a:r>
              <a:rPr lang="en-US" altLang="en-US" sz="2800" dirty="0"/>
              <a:t>Sample sigma (Standard Deviation)= 2 psi</a:t>
            </a:r>
          </a:p>
          <a:p>
            <a:r>
              <a:rPr lang="en-US" altLang="en-US" sz="2800" dirty="0" smtClean="0"/>
              <a:t>Is</a:t>
            </a:r>
            <a:r>
              <a:rPr lang="en-US" altLang="en-US" sz="2800" noProof="1" smtClean="0"/>
              <a:t> </a:t>
            </a:r>
            <a:r>
              <a:rPr lang="en-US" altLang="en-US" sz="2800" noProof="1"/>
              <a:t>this process </a:t>
            </a:r>
            <a:r>
              <a:rPr lang="en-US" altLang="en-US" sz="2800" noProof="1" smtClean="0"/>
              <a:t>capable to meet designed </a:t>
            </a:r>
            <a:r>
              <a:rPr lang="en-US" altLang="en-US" sz="2800" noProof="1"/>
              <a:t>specifications [55psi,65 psi] </a:t>
            </a:r>
            <a:r>
              <a:rPr lang="en-US" altLang="en-US" sz="2800" noProof="1" smtClean="0"/>
              <a:t>or not?</a:t>
            </a:r>
            <a:endParaRPr lang="en-US" altLang="en-US" sz="2800" dirty="0"/>
          </a:p>
          <a:p>
            <a:pPr eaLnBrk="1" hangingPunct="1"/>
            <a:endParaRPr lang="en-US" altLang="en-US" sz="2800" dirty="0"/>
          </a:p>
          <a:p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7841714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438400"/>
            <a:ext cx="6553200" cy="402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771" name="Rectangle 5"/>
          <p:cNvSpPr>
            <a:spLocks noGrp="1" noChangeArrowheads="1"/>
          </p:cNvSpPr>
          <p:nvPr>
            <p:ph type="title"/>
          </p:nvPr>
        </p:nvSpPr>
        <p:spPr>
          <a:xfrm>
            <a:off x="914400" y="485775"/>
            <a:ext cx="7261225" cy="708025"/>
          </a:xfrm>
        </p:spPr>
        <p:txBody>
          <a:bodyPr/>
          <a:lstStyle/>
          <a:p>
            <a:r>
              <a:rPr lang="en-US" altLang="en-US" sz="3200" smtClean="0"/>
              <a:t>Control Charts</a:t>
            </a:r>
          </a:p>
        </p:txBody>
      </p:sp>
      <p:sp>
        <p:nvSpPr>
          <p:cNvPr id="3277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1"/>
            <a:ext cx="8559800" cy="1709738"/>
          </a:xfrm>
        </p:spPr>
        <p:txBody>
          <a:bodyPr/>
          <a:lstStyle/>
          <a:p>
            <a:r>
              <a:rPr lang="en-US" altLang="en-US" sz="2400" dirty="0" smtClean="0"/>
              <a:t>Control chart: A time-ordered diagram that is used to determine whether observed variations are abnormal.</a:t>
            </a:r>
            <a:endParaRPr lang="en-US" altLang="en-US" sz="2800" dirty="0" smtClean="0"/>
          </a:p>
        </p:txBody>
      </p:sp>
      <p:sp>
        <p:nvSpPr>
          <p:cNvPr id="494602" name="AutoShape 10"/>
          <p:cNvSpPr>
            <a:spLocks noChangeArrowheads="1"/>
          </p:cNvSpPr>
          <p:nvPr/>
        </p:nvSpPr>
        <p:spPr bwMode="auto">
          <a:xfrm>
            <a:off x="8604250" y="6462713"/>
            <a:ext cx="336550" cy="112712"/>
          </a:xfrm>
          <a:prstGeom prst="rightArrow">
            <a:avLst>
              <a:gd name="adj1" fmla="val 50000"/>
              <a:gd name="adj2" fmla="val 74648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54"/>
          <a:stretch>
            <a:fillRect/>
          </a:stretch>
        </p:blipFill>
        <p:spPr bwMode="auto">
          <a:xfrm>
            <a:off x="1490663" y="1800225"/>
            <a:ext cx="7653337" cy="460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5" name="Rectangle 5"/>
          <p:cNvSpPr>
            <a:spLocks noGrp="1" noChangeArrowheads="1"/>
          </p:cNvSpPr>
          <p:nvPr>
            <p:ph type="title"/>
          </p:nvPr>
        </p:nvSpPr>
        <p:spPr>
          <a:xfrm>
            <a:off x="1066800" y="473075"/>
            <a:ext cx="7827963" cy="898525"/>
          </a:xfrm>
        </p:spPr>
        <p:txBody>
          <a:bodyPr/>
          <a:lstStyle/>
          <a:p>
            <a:r>
              <a:rPr lang="en-US" altLang="en-US" sz="3200" smtClean="0"/>
              <a:t>Control Chart Examples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Summary</a:t>
            </a:r>
          </a:p>
        </p:txBody>
      </p:sp>
      <p:sp>
        <p:nvSpPr>
          <p:cNvPr id="4099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610600" cy="4800600"/>
          </a:xfrm>
        </p:spPr>
        <p:txBody>
          <a:bodyPr/>
          <a:lstStyle/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Quality and Total Quality Management </a:t>
            </a:r>
            <a:r>
              <a:rPr lang="en-US" altLang="en-US" dirty="0"/>
              <a:t>(TQM) 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/>
              <a:t>Definition </a:t>
            </a:r>
            <a:r>
              <a:rPr lang="en-US" altLang="en-US" dirty="0" smtClean="0"/>
              <a:t>of quality and TQM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/>
              <a:t>I</a:t>
            </a:r>
            <a:r>
              <a:rPr lang="en-US" altLang="en-US" dirty="0" smtClean="0"/>
              <a:t>mportance </a:t>
            </a:r>
            <a:r>
              <a:rPr lang="en-US" altLang="en-US" dirty="0"/>
              <a:t>of quality and TQM </a:t>
            </a:r>
            <a:endParaRPr lang="en-US" altLang="en-US" dirty="0" smtClean="0"/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/>
              <a:t>Costs of quality 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Quality certifications and national awards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Six-sigma (6</a:t>
            </a:r>
            <a:r>
              <a:rPr lang="el-GR" altLang="en-US" dirty="0" smtClean="0"/>
              <a:t>σ</a:t>
            </a:r>
            <a:r>
              <a:rPr lang="en-US" altLang="en-US" dirty="0" smtClean="0"/>
              <a:t>)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Introduction to six-sigma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Six-sigma methodology (DMAIC)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Statistical Process Control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/>
              <a:t>Capability Index (</a:t>
            </a:r>
            <a:r>
              <a:rPr lang="en-US" altLang="en-US" noProof="1"/>
              <a:t>C</a:t>
            </a:r>
            <a:r>
              <a:rPr lang="en-US" altLang="en-US" baseline="-25000" noProof="1"/>
              <a:t>pk</a:t>
            </a:r>
            <a:r>
              <a:rPr lang="en-US" altLang="en-US" dirty="0" smtClean="0"/>
              <a:t>)</a:t>
            </a:r>
          </a:p>
          <a:p>
            <a:pPr marL="952500" lvl="1" indent="-552450" eaLnBrk="1" hangingPunct="1">
              <a:buFont typeface="Times" pitchFamily="34" charset="0"/>
              <a:buAutoNum type="arabicPeriod"/>
            </a:pPr>
            <a:r>
              <a:rPr lang="en-US" altLang="en-US" dirty="0" smtClean="0"/>
              <a:t>Control charts</a:t>
            </a:r>
          </a:p>
          <a:p>
            <a:pPr marL="552450" indent="-552450" eaLnBrk="1" hangingPunct="1">
              <a:buFont typeface="Times" pitchFamily="34" charset="0"/>
              <a:buAutoNum type="arabicPeriod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339054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Jacobs">
  <a:themeElements>
    <a:clrScheme name="">
      <a:dk1>
        <a:srgbClr val="000000"/>
      </a:dk1>
      <a:lt1>
        <a:srgbClr val="FFFFFF"/>
      </a:lt1>
      <a:dk2>
        <a:srgbClr val="A02D47"/>
      </a:dk2>
      <a:lt2>
        <a:srgbClr val="808080"/>
      </a:lt2>
      <a:accent1>
        <a:srgbClr val="E1E1D1"/>
      </a:accent1>
      <a:accent2>
        <a:srgbClr val="C1C09E"/>
      </a:accent2>
      <a:accent3>
        <a:srgbClr val="FFFFFF"/>
      </a:accent3>
      <a:accent4>
        <a:srgbClr val="000000"/>
      </a:accent4>
      <a:accent5>
        <a:srgbClr val="EEEEE5"/>
      </a:accent5>
      <a:accent6>
        <a:srgbClr val="AFAE8F"/>
      </a:accent6>
      <a:hlink>
        <a:srgbClr val="FF9933"/>
      </a:hlink>
      <a:folHlink>
        <a:srgbClr val="969696"/>
      </a:folHlink>
    </a:clrScheme>
    <a:fontScheme name="1_Jacob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05B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05B"/>
        </a:solidFill>
        <a:ln w="381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1_Jacob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Jacob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Jacob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Chap-01</Template>
  <TotalTime>273660757</TotalTime>
  <Pages>28</Pages>
  <Words>1045</Words>
  <Application>Microsoft Office PowerPoint</Application>
  <PresentationFormat>On-screen Show (4:3)</PresentationFormat>
  <Paragraphs>186</Paragraphs>
  <Slides>30</Slides>
  <Notes>23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ＭＳ Ｐゴシック</vt:lpstr>
      <vt:lpstr>Arial</vt:lpstr>
      <vt:lpstr>Arial Narrow</vt:lpstr>
      <vt:lpstr>Book Antiqua</vt:lpstr>
      <vt:lpstr>Cambria Math</vt:lpstr>
      <vt:lpstr>Symbol</vt:lpstr>
      <vt:lpstr>Times</vt:lpstr>
      <vt:lpstr>Times New Roman</vt:lpstr>
      <vt:lpstr>Wingdings</vt:lpstr>
      <vt:lpstr>1_Jacobs</vt:lpstr>
      <vt:lpstr>Equation</vt:lpstr>
      <vt:lpstr>Bitmap Image</vt:lpstr>
      <vt:lpstr>Chapter 9</vt:lpstr>
      <vt:lpstr>Outline</vt:lpstr>
      <vt:lpstr>Quality</vt:lpstr>
      <vt:lpstr>Quality (Cont.)</vt:lpstr>
      <vt:lpstr>Total Quality Management (TQM)</vt:lpstr>
      <vt:lpstr>Costs of Quality</vt:lpstr>
      <vt:lpstr>ISO 9000 and ISO 14000</vt:lpstr>
      <vt:lpstr>Malcolm Baldridge National Quality Award</vt:lpstr>
      <vt:lpstr>Outline</vt:lpstr>
      <vt:lpstr>Six Sigma</vt:lpstr>
      <vt:lpstr>Six Sigma</vt:lpstr>
      <vt:lpstr>Six-Sigma Methodology (DMAIC )</vt:lpstr>
      <vt:lpstr>1. Define - Flowchart</vt:lpstr>
      <vt:lpstr>2. Measure - Run Chart</vt:lpstr>
      <vt:lpstr>2. Measure - Pareto Chart</vt:lpstr>
      <vt:lpstr>2. Measure - Checksheet</vt:lpstr>
      <vt:lpstr>3. Analyze - Cause-and-Effect Diagram                                             [fishbone diagrams]</vt:lpstr>
      <vt:lpstr>4. Improve - Opportunity Flow Diagram</vt:lpstr>
      <vt:lpstr>5. Control - Process Control Chart</vt:lpstr>
      <vt:lpstr>Outline</vt:lpstr>
      <vt:lpstr>Statistical Process Control</vt:lpstr>
      <vt:lpstr>PowerPoint Presentation</vt:lpstr>
      <vt:lpstr>Sample Sigma (Standard deviation)</vt:lpstr>
      <vt:lpstr>Process Distributions</vt:lpstr>
      <vt:lpstr>Process Capability</vt:lpstr>
      <vt:lpstr>Capability Index (Cpk)</vt:lpstr>
      <vt:lpstr>Example of Capability Index</vt:lpstr>
      <vt:lpstr>Control Charts</vt:lpstr>
      <vt:lpstr>Control Chart Examples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9</dc:title>
  <dc:subject>Six-Sigma Quality</dc:subject>
  <dc:creator>Dr. Ronny Richardson rrichard@spsu.edu</dc:creator>
  <cp:lastModifiedBy>Bo Li</cp:lastModifiedBy>
  <cp:revision>138</cp:revision>
  <cp:lastPrinted>1601-01-01T00:00:00Z</cp:lastPrinted>
  <dcterms:created xsi:type="dcterms:W3CDTF">1997-10-07T17:51:28Z</dcterms:created>
  <dcterms:modified xsi:type="dcterms:W3CDTF">2015-01-28T21:55:07Z</dcterms:modified>
</cp:coreProperties>
</file>